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9" r:id="rId1"/>
  </p:sldMasterIdLst>
  <p:notesMasterIdLst>
    <p:notesMasterId r:id="rId44"/>
  </p:notesMasterIdLst>
  <p:sldIdLst>
    <p:sldId id="256" r:id="rId2"/>
    <p:sldId id="258" r:id="rId3"/>
    <p:sldId id="268" r:id="rId4"/>
    <p:sldId id="269" r:id="rId5"/>
    <p:sldId id="270" r:id="rId6"/>
    <p:sldId id="262" r:id="rId7"/>
    <p:sldId id="263" r:id="rId8"/>
    <p:sldId id="264" r:id="rId9"/>
    <p:sldId id="266" r:id="rId10"/>
    <p:sldId id="311" r:id="rId11"/>
    <p:sldId id="271" r:id="rId12"/>
    <p:sldId id="272" r:id="rId13"/>
    <p:sldId id="275" r:id="rId14"/>
    <p:sldId id="276" r:id="rId15"/>
    <p:sldId id="277" r:id="rId16"/>
    <p:sldId id="278" r:id="rId17"/>
    <p:sldId id="279" r:id="rId18"/>
    <p:sldId id="280" r:id="rId19"/>
    <p:sldId id="281" r:id="rId20"/>
    <p:sldId id="282" r:id="rId21"/>
    <p:sldId id="284" r:id="rId22"/>
    <p:sldId id="285" r:id="rId23"/>
    <p:sldId id="286" r:id="rId24"/>
    <p:sldId id="287" r:id="rId25"/>
    <p:sldId id="288" r:id="rId26"/>
    <p:sldId id="289" r:id="rId27"/>
    <p:sldId id="290" r:id="rId28"/>
    <p:sldId id="292" r:id="rId29"/>
    <p:sldId id="293" r:id="rId30"/>
    <p:sldId id="294" r:id="rId31"/>
    <p:sldId id="295" r:id="rId32"/>
    <p:sldId id="303" r:id="rId33"/>
    <p:sldId id="304" r:id="rId34"/>
    <p:sldId id="305" r:id="rId35"/>
    <p:sldId id="306" r:id="rId36"/>
    <p:sldId id="307" r:id="rId37"/>
    <p:sldId id="308" r:id="rId38"/>
    <p:sldId id="309" r:id="rId39"/>
    <p:sldId id="310" r:id="rId40"/>
    <p:sldId id="312" r:id="rId41"/>
    <p:sldId id="273" r:id="rId42"/>
    <p:sldId id="274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125"/>
    <p:restoredTop sz="78318"/>
  </p:normalViewPr>
  <p:slideViewPr>
    <p:cSldViewPr snapToGrid="0" snapToObjects="1">
      <p:cViewPr varScale="1">
        <p:scale>
          <a:sx n="97" d="100"/>
          <a:sy n="97" d="100"/>
        </p:scale>
        <p:origin x="232" y="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7E1AB7-096C-4F4A-BF88-C229A73DDE86}" type="datetimeFigureOut">
              <a:rPr lang="en-US" smtClean="0"/>
              <a:t>9/21/23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03D808-F6E4-0E49-B4FE-C41993ECFF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6053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557AE6D-2FD3-4F50-B0D0-167963EC10D0}" type="slidenum">
              <a:rPr lang="en-US"/>
              <a:pPr/>
              <a:t>14</a:t>
            </a:fld>
            <a:endParaRPr lang="en-US"/>
          </a:p>
        </p:txBody>
      </p:sp>
      <p:sp>
        <p:nvSpPr>
          <p:cNvPr id="153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1526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CF8AD2-6882-4531-8560-2C8EEF2B5B25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9074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blogs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E1CD95-CCA7-4AEB-A0D8-7DD15432331E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5285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8DD9F29-C7B8-4141-9962-78493CA83A15}" type="slidenum">
              <a:rPr lang="en-US"/>
              <a:pPr/>
              <a:t>15</a:t>
            </a:fld>
            <a:endParaRPr lang="en-US"/>
          </a:p>
        </p:txBody>
      </p:sp>
      <p:sp>
        <p:nvSpPr>
          <p:cNvPr id="112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3046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Z (mean degree) of these various networks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03D808-F6E4-0E49-B4FE-C41993ECFF5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6344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Right: trust network in opinions web site from Richardson &amp; </a:t>
            </a:r>
            <a:r>
              <a:rPr lang="en-US" dirty="0" err="1"/>
              <a:t>Domingos</a:t>
            </a:r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03D808-F6E4-0E49-B4FE-C41993ECFF5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8947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Right: trust network in opinions web site from Richardson &amp; </a:t>
            </a:r>
            <a:r>
              <a:rPr lang="en-US" dirty="0" err="1"/>
              <a:t>Domingos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03D808-F6E4-0E49-B4FE-C41993ECFF5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7754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Alpha – the negative exponent (power in the power law graph)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03D808-F6E4-0E49-B4FE-C41993ECFF5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4851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Artificial graph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E1CD95-CCA7-4AEB-A0D8-7DD15432331E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657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Closer</a:t>
            </a:r>
            <a:r>
              <a:rPr lang="en-US" baseline="0" dirty="0"/>
              <a:t> this ratio is to 1, the more the neighbors of v are also connected to each other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03D808-F6E4-0E49-B4FE-C41993ECFF5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4197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Social networks show a LOT more homophily than other types of networks (C1 and C2)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03D808-F6E4-0E49-B4FE-C41993ECFF5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3822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BCAE0-C746-F021-0FBC-0A1B88B230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AFBAF5-3F95-047C-CB6C-B7690E2E06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E1F711-661F-3679-E919-C254AA94E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19FB2-3AAB-4D03-B13A-2960828C78E3}" type="datetimeFigureOut">
              <a:rPr lang="en-US" smtClean="0"/>
              <a:t>9/21/23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7C9238-8C14-AA16-1386-34377EA40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51829E-D6FC-A812-0832-0D2DC70A5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57876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D6B80F-F63A-7D68-072C-BDBF7A287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6CBDF6-AFFE-72C7-B7DF-9819637091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F4F8A6-AAAF-CB4B-1155-A242D14149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D02AE-B9A4-47BD-AF8E-97E16144138B}" type="datetimeFigureOut">
              <a:rPr lang="en-US" smtClean="0"/>
              <a:t>9/21/23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85F321-0CBB-6654-C3A0-E68B7FFA25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3C6674-AAE6-0DBE-BAB8-15FC0453A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66197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FCFE1F1-EC18-16F9-C95A-A8A62EB5DF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C3FBBED-F1A0-DCB7-1D4F-77C67BE538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923589-5DA9-B903-94A4-DBEF8E6CBD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FD78B-DB02-4362-BCDC-98A55456977C}" type="datetimeFigureOut">
              <a:rPr lang="en-US" smtClean="0"/>
              <a:t>9/21/23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FE9A84-EB77-4EBE-7EC7-6B32B5EAA7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3A6D00-17DA-C188-B10D-54B6FD75E1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22887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417E5-8028-3FA6-5E77-9DA5EF68A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FFA62F-DA51-9737-30EB-C251CCB8D0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F086B3-C429-B48A-8CDD-5503A36653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16976-5D93-46E4-A98A-FAD63E4D0EA8}" type="datetimeFigureOut">
              <a:rPr lang="en-US" smtClean="0"/>
              <a:t>9/21/23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A1EEB1-06C0-C6C9-FADA-C1EA5A02F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807A4A-80B8-BA34-C17D-7716C731B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61740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3DDB0-F38C-C0D2-73E7-BE5C1F2B8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E96317-9BC2-54E2-462D-5338C50CDB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CB84EC-4DBF-8D19-4809-53E5D155F3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9F4F5-F4D2-4D2A-AB60-88D37ADCB869}" type="datetimeFigureOut">
              <a:rPr lang="en-US" smtClean="0"/>
              <a:t>9/21/23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5651F5-BFAF-E899-E7FC-14C18FC7A4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B1428A-D3CF-58EA-00A0-A2BC782E02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73916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E67639-CB9A-F5E4-E6DA-EE186306FF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2F2239-85C2-8540-5D5B-E3274229A6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3126FE-07AB-EE4A-B0B5-002520648E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BBC726-1E5A-6677-844B-C39FA2D80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BC6CE-6D1E-47E5-8859-F31AC5380EB2}" type="datetimeFigureOut">
              <a:rPr lang="en-US" smtClean="0"/>
              <a:t>9/21/23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1C203E-76F3-B4D1-F3DD-0B221BA074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62BA04-2B99-1D6A-E182-69F62197D9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40800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E3854-F90D-158E-91E6-389BCE4846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BB5CCA-58A6-E1D9-FFE6-47A2C58E0E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8077D4-3F16-6AF1-5D03-3AAB1972AD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BC656E0-2CEB-27AB-D8BB-E3DB3E6581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BA3E353-818E-6EB4-AB92-47F0E359F25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199A145-CAEB-6F05-2D61-5DC64C9B72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4E7C4-4DA4-404D-9965-B13F2DD7D8BF}" type="datetimeFigureOut">
              <a:rPr lang="en-US" smtClean="0"/>
              <a:t>9/21/23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0FC43D7-C6C9-48F1-27C7-4C5CA55BCA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74C12F-83CB-523D-67A5-2F498C35D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6733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62B407-7BCC-5FDE-8D0B-C824AA6C2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CA1E94C-6082-0C43-D37A-501D482673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FB7AA-4A53-424F-AD41-70827B6504BA}" type="datetimeFigureOut">
              <a:rPr lang="en-US" smtClean="0"/>
              <a:t>9/21/23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0FF5BF-0A33-01CD-EA02-3743444346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C782C6-572B-A984-4376-B0A37F6A2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52219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F677B03-F113-EB3F-E1C4-8EBF109A8B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84882-FB12-4BC8-9960-9AD8104D7FAE}" type="datetimeFigureOut">
              <a:rPr lang="en-US" smtClean="0"/>
              <a:t>9/21/23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AB2B8BE-0F6E-C04B-3471-D7AA0B7AFA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E86F3E-4D2C-2621-E6EE-AC20ABCB3E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05298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A3824-5576-BD76-7299-50F250FB0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3C3D89-3036-1C41-5B06-891D26AAFE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2E6983-496D-82B4-A0BC-766FC3B0B5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FBCF64-2A52-550D-1215-4861156A11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1BD23-6E54-4D9D-AD88-A2813C73CC25}" type="datetimeFigureOut">
              <a:rPr lang="en-US" smtClean="0"/>
              <a:t>9/21/23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068615-65EA-2542-036C-6584EBA141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5C955E-493D-558B-4544-2DD329B73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47656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250E94-75F8-CE8B-3799-2CBBBBEDE5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9BC3F5-5062-3912-4CFC-2003F3B1C32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F46009-DC03-5DC4-8032-7DC25ECE97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0068C9-CAB4-8D0B-7980-9D3964FE16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1A834-4F3C-4AF9-9C74-05EC35A0F292}" type="datetimeFigureOut">
              <a:rPr lang="en-US" smtClean="0"/>
              <a:t>9/21/23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10B8F6-C5D4-8D36-90C2-6CB85820B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B7FA0A-9DE8-CF97-A28B-B2B60B02E9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70892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3FFF692-E061-77E7-8CAA-98941BD7C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D14DD2-22CC-DD8D-A262-25AA3700E9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89A15B-9D5B-CF6C-0B9F-1A55BAC9FE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CF1133-3259-4C45-BABA-5B62D9C6F78D}" type="datetimeFigureOut">
              <a:rPr lang="en-US" smtClean="0"/>
              <a:t>9/21/23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87EF27-48C1-8C93-FBB9-F2BB4D315B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1B383A-CD5E-4D20-A0A9-DD9007E8D6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61597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7" Type="http://schemas.openxmlformats.org/officeDocument/2006/relationships/image" Target="../media/image10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9.wmf"/><Relationship Id="rId4" Type="http://schemas.openxmlformats.org/officeDocument/2006/relationships/oleObject" Target="../embeddings/oleObject2.bin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ms.org/mathscinet/searchauthors.html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linkedin.com/" TargetMode="External"/><Relationship Id="rId4" Type="http://schemas.openxmlformats.org/officeDocument/2006/relationships/hyperlink" Target="http://oracleofbacon.org/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.wmf"/><Relationship Id="rId4" Type="http://schemas.openxmlformats.org/officeDocument/2006/relationships/oleObject" Target="../embeddings/oleObject4.bin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2" Type="http://schemas.openxmlformats.org/officeDocument/2006/relationships/oleObject" Target="../embeddings/oleObject5.bin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wmf"/><Relationship Id="rId5" Type="http://schemas.openxmlformats.org/officeDocument/2006/relationships/oleObject" Target="../embeddings/oleObject7.bin"/><Relationship Id="rId4" Type="http://schemas.openxmlformats.org/officeDocument/2006/relationships/image" Target="../media/image21.w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wmf"/><Relationship Id="rId2" Type="http://schemas.openxmlformats.org/officeDocument/2006/relationships/oleObject" Target="../embeddings/oleObject8.bin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Graphs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CSCI 4360/6360 Data Science II</a:t>
            </a:r>
          </a:p>
        </p:txBody>
      </p:sp>
    </p:spTree>
    <p:extLst>
      <p:ext uri="{BB962C8B-B14F-4D97-AF65-F5344CB8AC3E}">
        <p14:creationId xmlns:p14="http://schemas.microsoft.com/office/powerpoint/2010/main" val="20005978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56B817-0317-B54E-B6E7-9028450F5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88AD7B-4094-4548-8433-6E6AA81374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Fundamental graph types</a:t>
            </a:r>
          </a:p>
        </p:txBody>
      </p:sp>
    </p:spTree>
    <p:extLst>
      <p:ext uri="{BB962C8B-B14F-4D97-AF65-F5344CB8AC3E}">
        <p14:creationId xmlns:p14="http://schemas.microsoft.com/office/powerpoint/2010/main" val="25603115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120000" y="2898183"/>
            <a:ext cx="10233800" cy="371959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Erdos-Renyi</a:t>
            </a:r>
            <a:r>
              <a:rPr lang="en-US" dirty="0"/>
              <a:t> graphs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Take </a:t>
            </a:r>
            <a:r>
              <a:rPr lang="en-US" i="1" dirty="0"/>
              <a:t>n </a:t>
            </a:r>
            <a:r>
              <a:rPr lang="en-US" dirty="0"/>
              <a:t>nodes, and connect each pair with probability </a:t>
            </a:r>
            <a:r>
              <a:rPr lang="en-US" i="1" dirty="0"/>
              <a:t>p</a:t>
            </a:r>
          </a:p>
          <a:p>
            <a:pPr lvl="1"/>
            <a:r>
              <a:rPr lang="en-US" dirty="0"/>
              <a:t>Mean degree is </a:t>
            </a:r>
            <a:r>
              <a:rPr lang="en-US" i="1" dirty="0"/>
              <a:t>z</a:t>
            </a:r>
            <a:r>
              <a:rPr lang="en-US" dirty="0"/>
              <a:t>=</a:t>
            </a:r>
            <a:r>
              <a:rPr lang="en-US" i="1" dirty="0"/>
              <a:t>p(n-1)</a:t>
            </a:r>
          </a:p>
          <a:p>
            <a:endParaRPr lang="en-US" dirty="0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/>
        </p:nvGraphicFramePr>
        <p:xfrm>
          <a:off x="1866900" y="3276600"/>
          <a:ext cx="8688388" cy="939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4228920" imgH="457200" progId="Equation.3">
                  <p:embed/>
                </p:oleObj>
              </mc:Choice>
              <mc:Fallback>
                <p:oleObj name="Equation" r:id="rId2" imgW="422892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66900" y="3276600"/>
                        <a:ext cx="8688388" cy="939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7" name="Object 3"/>
          <p:cNvGraphicFramePr>
            <a:graphicFrameLocks noChangeAspect="1"/>
          </p:cNvGraphicFramePr>
          <p:nvPr/>
        </p:nvGraphicFramePr>
        <p:xfrm>
          <a:off x="2133601" y="5029200"/>
          <a:ext cx="4407887" cy="1143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765080" imgH="457200" progId="Equation.3">
                  <p:embed/>
                </p:oleObj>
              </mc:Choice>
              <mc:Fallback>
                <p:oleObj name="Equation" r:id="rId4" imgW="176508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3601" y="5029200"/>
                        <a:ext cx="4407887" cy="1143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ounded Rectangle 9"/>
          <p:cNvSpPr/>
          <p:nvPr/>
        </p:nvSpPr>
        <p:spPr>
          <a:xfrm>
            <a:off x="4953000" y="3276600"/>
            <a:ext cx="914400" cy="10668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1981200" y="4876800"/>
            <a:ext cx="4724400" cy="15240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6934200" y="4267200"/>
            <a:ext cx="1143000" cy="1066800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5" name="Object 14"/>
          <p:cNvGraphicFramePr>
            <a:graphicFrameLocks noChangeAspect="1"/>
          </p:cNvGraphicFramePr>
          <p:nvPr/>
        </p:nvGraphicFramePr>
        <p:xfrm>
          <a:off x="7086600" y="4495800"/>
          <a:ext cx="8763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215640" imgH="203040" progId="Equation.3">
                  <p:embed/>
                </p:oleObj>
              </mc:Choice>
              <mc:Fallback>
                <p:oleObj name="Equation" r:id="rId6" imgW="21564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86600" y="4495800"/>
                        <a:ext cx="876300" cy="609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ounded Rectangle 12"/>
          <p:cNvSpPr/>
          <p:nvPr/>
        </p:nvSpPr>
        <p:spPr>
          <a:xfrm>
            <a:off x="5867400" y="3276600"/>
            <a:ext cx="1143000" cy="1066800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104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build="p"/>
      <p:bldP spid="10" grpId="0" animBg="1"/>
      <p:bldP spid="11" grpId="0" animBg="1"/>
      <p:bldP spid="14" grpId="0" animBg="1"/>
      <p:bldP spid="13" grpId="0" animBg="1"/>
      <p:bldP spid="13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Erdos-Renyi</a:t>
            </a:r>
            <a:r>
              <a:rPr lang="en-US" dirty="0"/>
              <a:t> graphs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Take </a:t>
            </a:r>
            <a:r>
              <a:rPr lang="en-US" i="1" dirty="0"/>
              <a:t>n </a:t>
            </a:r>
            <a:r>
              <a:rPr lang="en-US" dirty="0"/>
              <a:t>nodes, and connect each pair with probability </a:t>
            </a:r>
            <a:r>
              <a:rPr lang="en-US" i="1" dirty="0"/>
              <a:t>p</a:t>
            </a:r>
          </a:p>
          <a:p>
            <a:pPr lvl="1"/>
            <a:r>
              <a:rPr lang="en-US" dirty="0"/>
              <a:t>Mean degree is </a:t>
            </a:r>
            <a:r>
              <a:rPr lang="en-US" i="1" dirty="0"/>
              <a:t>z</a:t>
            </a:r>
            <a:r>
              <a:rPr lang="en-US" dirty="0"/>
              <a:t>=</a:t>
            </a:r>
            <a:r>
              <a:rPr lang="en-US" i="1" dirty="0"/>
              <a:t>p(n-1)</a:t>
            </a:r>
          </a:p>
          <a:p>
            <a:pPr lvl="1"/>
            <a:r>
              <a:rPr lang="en-US" dirty="0"/>
              <a:t>Mean number of neighbors distance </a:t>
            </a:r>
            <a:r>
              <a:rPr lang="en-US" i="1" dirty="0"/>
              <a:t>d </a:t>
            </a:r>
            <a:r>
              <a:rPr lang="en-US" dirty="0"/>
              <a:t>from </a:t>
            </a:r>
            <a:r>
              <a:rPr lang="en-US" i="1" dirty="0"/>
              <a:t>v </a:t>
            </a:r>
            <a:r>
              <a:rPr lang="en-US" dirty="0"/>
              <a:t>is </a:t>
            </a:r>
            <a:r>
              <a:rPr lang="en-US" i="1" dirty="0" err="1"/>
              <a:t>z</a:t>
            </a:r>
            <a:r>
              <a:rPr lang="en-US" i="1" baseline="30000" dirty="0" err="1"/>
              <a:t>d</a:t>
            </a:r>
            <a:endParaRPr lang="en-US" i="1" baseline="30000" dirty="0"/>
          </a:p>
          <a:p>
            <a:pPr lvl="1"/>
            <a:r>
              <a:rPr lang="en-US" dirty="0"/>
              <a:t>How large does </a:t>
            </a:r>
            <a:r>
              <a:rPr lang="en-US" i="1" dirty="0"/>
              <a:t>d </a:t>
            </a:r>
            <a:r>
              <a:rPr lang="en-US" dirty="0"/>
              <a:t>need to be so that </a:t>
            </a:r>
            <a:r>
              <a:rPr lang="en-US" i="1" dirty="0" err="1"/>
              <a:t>z</a:t>
            </a:r>
            <a:r>
              <a:rPr lang="en-US" i="1" baseline="30000" dirty="0" err="1"/>
              <a:t>d</a:t>
            </a:r>
            <a:r>
              <a:rPr lang="en-US" i="1" baseline="30000" dirty="0"/>
              <a:t> </a:t>
            </a:r>
            <a:r>
              <a:rPr lang="en-US" i="1" dirty="0"/>
              <a:t>&gt;=n ?</a:t>
            </a:r>
          </a:p>
          <a:p>
            <a:pPr lvl="2"/>
            <a:r>
              <a:rPr lang="en-US" dirty="0"/>
              <a:t>If </a:t>
            </a:r>
            <a:r>
              <a:rPr lang="en-US" i="1" dirty="0"/>
              <a:t>z&gt;1, d = log(n)/log(z)</a:t>
            </a:r>
          </a:p>
          <a:p>
            <a:pPr lvl="2"/>
            <a:r>
              <a:rPr lang="en-US" dirty="0"/>
              <a:t>If z&lt;1, you can’t do it</a:t>
            </a:r>
          </a:p>
          <a:p>
            <a:pPr lvl="1"/>
            <a:r>
              <a:rPr lang="en-US" dirty="0"/>
              <a:t>So: </a:t>
            </a:r>
          </a:p>
          <a:p>
            <a:pPr lvl="2"/>
            <a:r>
              <a:rPr lang="en-US" i="1" dirty="0"/>
              <a:t>There tend to be either many small components (z&lt;1) or one large one (z&gt;1) giant connected component)</a:t>
            </a:r>
          </a:p>
          <a:p>
            <a:pPr lvl="1"/>
            <a:r>
              <a:rPr lang="en-US" dirty="0"/>
              <a:t>Another intuition:</a:t>
            </a:r>
          </a:p>
          <a:p>
            <a:pPr lvl="2"/>
            <a:r>
              <a:rPr lang="en-US" dirty="0"/>
              <a:t>If there are a two large connected components, then with high probability a few random edges will link them up.</a:t>
            </a:r>
          </a:p>
          <a:p>
            <a:pPr lvl="2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2062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Erdos-Renyi</a:t>
            </a:r>
            <a:r>
              <a:rPr lang="en-US" dirty="0"/>
              <a:t> graphs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Take </a:t>
            </a:r>
            <a:r>
              <a:rPr lang="en-US" i="1" dirty="0"/>
              <a:t>n </a:t>
            </a:r>
            <a:r>
              <a:rPr lang="en-US" dirty="0"/>
              <a:t>nodes, and connect each pair with probability </a:t>
            </a:r>
            <a:r>
              <a:rPr lang="en-US" i="1" dirty="0"/>
              <a:t>p</a:t>
            </a:r>
          </a:p>
          <a:p>
            <a:pPr lvl="1"/>
            <a:r>
              <a:rPr lang="en-US" dirty="0"/>
              <a:t>Mean degree is </a:t>
            </a:r>
            <a:r>
              <a:rPr lang="en-US" i="1" dirty="0"/>
              <a:t>z</a:t>
            </a:r>
            <a:r>
              <a:rPr lang="en-US" dirty="0"/>
              <a:t>=</a:t>
            </a:r>
            <a:r>
              <a:rPr lang="en-US" i="1" dirty="0"/>
              <a:t>p(n-1)</a:t>
            </a:r>
          </a:p>
          <a:p>
            <a:pPr lvl="1"/>
            <a:r>
              <a:rPr lang="en-US" dirty="0"/>
              <a:t>Mean number of neighbors distance </a:t>
            </a:r>
            <a:r>
              <a:rPr lang="en-US" i="1" dirty="0"/>
              <a:t>d </a:t>
            </a:r>
            <a:r>
              <a:rPr lang="en-US" dirty="0"/>
              <a:t>from </a:t>
            </a:r>
            <a:r>
              <a:rPr lang="en-US" i="1" dirty="0"/>
              <a:t>v </a:t>
            </a:r>
            <a:r>
              <a:rPr lang="en-US" dirty="0"/>
              <a:t>is </a:t>
            </a:r>
            <a:r>
              <a:rPr lang="en-US" i="1" dirty="0" err="1"/>
              <a:t>z</a:t>
            </a:r>
            <a:r>
              <a:rPr lang="en-US" i="1" baseline="30000" dirty="0" err="1"/>
              <a:t>d</a:t>
            </a:r>
            <a:endParaRPr lang="en-US" i="1" baseline="30000" dirty="0"/>
          </a:p>
          <a:p>
            <a:pPr lvl="1"/>
            <a:r>
              <a:rPr lang="en-US" dirty="0"/>
              <a:t>How large does </a:t>
            </a:r>
            <a:r>
              <a:rPr lang="en-US" i="1" dirty="0"/>
              <a:t>d </a:t>
            </a:r>
            <a:r>
              <a:rPr lang="en-US" dirty="0"/>
              <a:t>need to be so that </a:t>
            </a:r>
            <a:r>
              <a:rPr lang="en-US" i="1" dirty="0" err="1"/>
              <a:t>z</a:t>
            </a:r>
            <a:r>
              <a:rPr lang="en-US" i="1" baseline="30000" dirty="0" err="1"/>
              <a:t>d</a:t>
            </a:r>
            <a:r>
              <a:rPr lang="en-US" i="1" baseline="30000" dirty="0"/>
              <a:t> </a:t>
            </a:r>
            <a:r>
              <a:rPr lang="en-US" i="1" dirty="0"/>
              <a:t>&gt;=n ?</a:t>
            </a:r>
          </a:p>
          <a:p>
            <a:pPr lvl="2"/>
            <a:r>
              <a:rPr lang="en-US" dirty="0"/>
              <a:t>If </a:t>
            </a:r>
            <a:r>
              <a:rPr lang="en-US" i="1" dirty="0"/>
              <a:t>z&gt;1, d = log(n)/log(z)</a:t>
            </a:r>
          </a:p>
          <a:p>
            <a:pPr lvl="2"/>
            <a:r>
              <a:rPr lang="en-US" dirty="0"/>
              <a:t>If z&lt;1, you can’t do it</a:t>
            </a:r>
          </a:p>
          <a:p>
            <a:pPr lvl="1"/>
            <a:r>
              <a:rPr lang="en-US" dirty="0"/>
              <a:t>So: </a:t>
            </a:r>
          </a:p>
          <a:p>
            <a:pPr lvl="2"/>
            <a:r>
              <a:rPr lang="en-US" i="1" dirty="0"/>
              <a:t>If z&gt;1, diameters tend to be small (relative to n)</a:t>
            </a:r>
          </a:p>
          <a:p>
            <a:pPr lvl="2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11238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3"/>
          <a:srcRect l="15715" t="37488" r="32857" b="24193"/>
          <a:stretch>
            <a:fillRect/>
          </a:stretch>
        </p:blipFill>
        <p:spPr bwMode="auto">
          <a:xfrm>
            <a:off x="2758699" y="1732581"/>
            <a:ext cx="6858000" cy="3733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4341" name="Text Box 5"/>
          <p:cNvSpPr txBox="1">
            <a:spLocks noChangeArrowheads="1"/>
          </p:cNvSpPr>
          <p:nvPr/>
        </p:nvSpPr>
        <p:spPr bwMode="auto">
          <a:xfrm>
            <a:off x="3200401" y="914400"/>
            <a:ext cx="515948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i="1"/>
              <a:t>Sociometry</a:t>
            </a:r>
            <a:r>
              <a:rPr lang="en-US"/>
              <a:t>, Vol. 32, No. 4. (Dec., 1969), pp. 425-443. </a:t>
            </a:r>
          </a:p>
        </p:txBody>
      </p:sp>
      <p:sp>
        <p:nvSpPr>
          <p:cNvPr id="14342" name="Text Box 6"/>
          <p:cNvSpPr txBox="1">
            <a:spLocks noChangeArrowheads="1"/>
          </p:cNvSpPr>
          <p:nvPr/>
        </p:nvSpPr>
        <p:spPr bwMode="auto">
          <a:xfrm>
            <a:off x="616059" y="1732581"/>
            <a:ext cx="2142640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64 of 296 chains succeed, </a:t>
            </a:r>
            <a:r>
              <a:rPr lang="en-US" dirty="0" err="1"/>
              <a:t>avg</a:t>
            </a:r>
            <a:r>
              <a:rPr lang="en-US" dirty="0"/>
              <a:t> chain length is 6.2</a:t>
            </a:r>
          </a:p>
        </p:txBody>
      </p:sp>
    </p:spTree>
    <p:extLst>
      <p:ext uri="{BB962C8B-B14F-4D97-AF65-F5344CB8AC3E}">
        <p14:creationId xmlns:p14="http://schemas.microsoft.com/office/powerpoint/2010/main" val="567744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4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Illustrations of the Small World</a:t>
            </a:r>
          </a:p>
        </p:txBody>
      </p:sp>
      <p:sp>
        <p:nvSpPr>
          <p:cNvPr id="10244" name="Rectangle 4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dirty="0"/>
              <a:t>Milgram’s experiment</a:t>
            </a:r>
          </a:p>
          <a:p>
            <a:pPr>
              <a:lnSpc>
                <a:spcPct val="90000"/>
              </a:lnSpc>
            </a:pPr>
            <a:r>
              <a:rPr lang="en-US" dirty="0" err="1"/>
              <a:t>Erdős</a:t>
            </a:r>
            <a:r>
              <a:rPr lang="en-US" dirty="0"/>
              <a:t> numbers</a:t>
            </a:r>
          </a:p>
          <a:p>
            <a:pPr lvl="1">
              <a:lnSpc>
                <a:spcPct val="90000"/>
              </a:lnSpc>
            </a:pPr>
            <a:r>
              <a:rPr lang="en-US" dirty="0">
                <a:hlinkClick r:id="rId3"/>
              </a:rPr>
              <a:t>http://www.ams.org/mathscinet/searchauthors.html</a:t>
            </a:r>
            <a:r>
              <a:rPr lang="en-US" dirty="0"/>
              <a:t> </a:t>
            </a:r>
          </a:p>
          <a:p>
            <a:pPr>
              <a:lnSpc>
                <a:spcPct val="90000"/>
              </a:lnSpc>
            </a:pPr>
            <a:r>
              <a:rPr lang="en-US" dirty="0"/>
              <a:t>Bacon numbers</a:t>
            </a:r>
          </a:p>
          <a:p>
            <a:pPr lvl="1">
              <a:lnSpc>
                <a:spcPct val="90000"/>
              </a:lnSpc>
            </a:pPr>
            <a:r>
              <a:rPr lang="en-US" dirty="0">
                <a:hlinkClick r:id="rId4"/>
              </a:rPr>
              <a:t>http://oracleofbacon.org/</a:t>
            </a:r>
            <a:r>
              <a:rPr lang="en-US" dirty="0"/>
              <a:t> </a:t>
            </a:r>
          </a:p>
          <a:p>
            <a:pPr>
              <a:lnSpc>
                <a:spcPct val="90000"/>
              </a:lnSpc>
            </a:pPr>
            <a:r>
              <a:rPr lang="en-US" dirty="0"/>
              <a:t>LinkedIn</a:t>
            </a:r>
          </a:p>
          <a:p>
            <a:pPr lvl="1">
              <a:lnSpc>
                <a:spcPct val="90000"/>
              </a:lnSpc>
            </a:pPr>
            <a:r>
              <a:rPr lang="en-US" dirty="0">
                <a:hlinkClick r:id="rId5"/>
              </a:rPr>
              <a:t>http://www.linkedin.com/</a:t>
            </a:r>
            <a:endParaRPr lang="en-US" dirty="0"/>
          </a:p>
          <a:p>
            <a:pPr lvl="1">
              <a:lnSpc>
                <a:spcPct val="90000"/>
              </a:lnSpc>
            </a:pPr>
            <a:r>
              <a:rPr lang="en-US" dirty="0"/>
              <a:t>Privacy issues: the whole network is </a:t>
            </a:r>
            <a:r>
              <a:rPr lang="en-US" i="1" dirty="0"/>
              <a:t>not</a:t>
            </a:r>
            <a:r>
              <a:rPr lang="en-US" dirty="0"/>
              <a:t> visible to all</a:t>
            </a:r>
          </a:p>
        </p:txBody>
      </p:sp>
    </p:spTree>
    <p:extLst>
      <p:ext uri="{BB962C8B-B14F-4D97-AF65-F5344CB8AC3E}">
        <p14:creationId xmlns:p14="http://schemas.microsoft.com/office/powerpoint/2010/main" val="12785609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 b="54845"/>
          <a:stretch>
            <a:fillRect/>
          </a:stretch>
        </p:blipFill>
        <p:spPr bwMode="auto">
          <a:xfrm>
            <a:off x="856604" y="1143000"/>
            <a:ext cx="481965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/>
          <a:srcRect t="63876"/>
          <a:stretch>
            <a:fillRect/>
          </a:stretch>
        </p:blipFill>
        <p:spPr bwMode="auto">
          <a:xfrm>
            <a:off x="6194156" y="2286000"/>
            <a:ext cx="5867400" cy="4452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/>
          <a:srcRect t="45155" b="36030"/>
          <a:stretch>
            <a:fillRect/>
          </a:stretch>
        </p:blipFill>
        <p:spPr bwMode="auto">
          <a:xfrm>
            <a:off x="6194156" y="0"/>
            <a:ext cx="578358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1843402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/>
          <a:srcRect l="15021" t="20533" r="25889" b="9970"/>
          <a:stretch>
            <a:fillRect/>
          </a:stretch>
        </p:blipFill>
        <p:spPr bwMode="auto">
          <a:xfrm>
            <a:off x="1756475" y="152400"/>
            <a:ext cx="9144000" cy="640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Rounded Rectangle 2"/>
          <p:cNvSpPr/>
          <p:nvPr/>
        </p:nvSpPr>
        <p:spPr>
          <a:xfrm>
            <a:off x="7162800" y="0"/>
            <a:ext cx="1295400" cy="6553200"/>
          </a:xfrm>
          <a:prstGeom prst="round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921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Erdos-Renyi</a:t>
            </a:r>
            <a:r>
              <a:rPr lang="en-US" dirty="0"/>
              <a:t> graphs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good model of degree distribution in ”natural” networks?</a:t>
            </a:r>
          </a:p>
        </p:txBody>
      </p:sp>
    </p:spTree>
    <p:extLst>
      <p:ext uri="{BB962C8B-B14F-4D97-AF65-F5344CB8AC3E}">
        <p14:creationId xmlns:p14="http://schemas.microsoft.com/office/powerpoint/2010/main" val="20320066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Degree distribution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Plot cumulative degree</a:t>
            </a:r>
          </a:p>
          <a:p>
            <a:pPr lvl="1"/>
            <a:r>
              <a:rPr lang="en-US" dirty="0"/>
              <a:t>X axis is degree </a:t>
            </a:r>
          </a:p>
          <a:p>
            <a:pPr lvl="1"/>
            <a:r>
              <a:rPr lang="en-US" dirty="0"/>
              <a:t>Y axis is #nodes that have degree at least </a:t>
            </a:r>
            <a:r>
              <a:rPr lang="en-US" i="1" dirty="0"/>
              <a:t>k</a:t>
            </a:r>
          </a:p>
          <a:p>
            <a:r>
              <a:rPr lang="en-US" dirty="0"/>
              <a:t>Typically use a log-log scale</a:t>
            </a:r>
          </a:p>
          <a:p>
            <a:pPr lvl="1"/>
            <a:r>
              <a:rPr lang="en-US" dirty="0"/>
              <a:t>Straight lines are a power law; normal curve dives to zero at some point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/>
          <a:srcRect l="8349" t="31531" r="50890" b="15674"/>
          <a:stretch>
            <a:fillRect/>
          </a:stretch>
        </p:blipFill>
        <p:spPr bwMode="auto">
          <a:xfrm>
            <a:off x="6466991" y="2062163"/>
            <a:ext cx="474345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Freeform 8"/>
          <p:cNvSpPr/>
          <p:nvPr/>
        </p:nvSpPr>
        <p:spPr>
          <a:xfrm>
            <a:off x="7772650" y="3058626"/>
            <a:ext cx="1573823" cy="2435469"/>
          </a:xfrm>
          <a:custGeom>
            <a:avLst/>
            <a:gdLst>
              <a:gd name="connsiteX0" fmla="*/ 0 w 1573823"/>
              <a:gd name="connsiteY0" fmla="*/ 0 h 2435469"/>
              <a:gd name="connsiteX1" fmla="*/ 509954 w 1573823"/>
              <a:gd name="connsiteY1" fmla="*/ 360484 h 2435469"/>
              <a:gd name="connsiteX2" fmla="*/ 958361 w 1573823"/>
              <a:gd name="connsiteY2" fmla="*/ 720969 h 2435469"/>
              <a:gd name="connsiteX3" fmla="*/ 1230923 w 1573823"/>
              <a:gd name="connsiteY3" fmla="*/ 1019907 h 2435469"/>
              <a:gd name="connsiteX4" fmla="*/ 1441938 w 1573823"/>
              <a:gd name="connsiteY4" fmla="*/ 1477107 h 2435469"/>
              <a:gd name="connsiteX5" fmla="*/ 1573823 w 1573823"/>
              <a:gd name="connsiteY5" fmla="*/ 2435469 h 2435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73823" h="2435469">
                <a:moveTo>
                  <a:pt x="0" y="0"/>
                </a:moveTo>
                <a:cubicBezTo>
                  <a:pt x="175113" y="120161"/>
                  <a:pt x="350227" y="240323"/>
                  <a:pt x="509954" y="360484"/>
                </a:cubicBezTo>
                <a:cubicBezTo>
                  <a:pt x="669681" y="480645"/>
                  <a:pt x="838200" y="611065"/>
                  <a:pt x="958361" y="720969"/>
                </a:cubicBezTo>
                <a:cubicBezTo>
                  <a:pt x="1078522" y="830873"/>
                  <a:pt x="1150327" y="893884"/>
                  <a:pt x="1230923" y="1019907"/>
                </a:cubicBezTo>
                <a:cubicBezTo>
                  <a:pt x="1311519" y="1145930"/>
                  <a:pt x="1384788" y="1241180"/>
                  <a:pt x="1441938" y="1477107"/>
                </a:cubicBezTo>
                <a:cubicBezTo>
                  <a:pt x="1499088" y="1713034"/>
                  <a:pt x="1551842" y="2278673"/>
                  <a:pt x="1573823" y="2435469"/>
                </a:cubicBezTo>
              </a:path>
            </a:pathLst>
          </a:cu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882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graphs?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Lots of data </a:t>
            </a:r>
            <a:r>
              <a:rPr lang="en-US" i="1" dirty="0"/>
              <a:t>is </a:t>
            </a:r>
            <a:r>
              <a:rPr lang="en-US" dirty="0"/>
              <a:t>graphs</a:t>
            </a:r>
          </a:p>
          <a:p>
            <a:pPr lvl="1"/>
            <a:r>
              <a:rPr lang="en-US" dirty="0"/>
              <a:t>Facebook, Twitter, citation data, and other social networks</a:t>
            </a:r>
          </a:p>
          <a:p>
            <a:pPr lvl="1"/>
            <a:r>
              <a:rPr lang="en-US" dirty="0"/>
              <a:t>The web, the blogosphere, the semantic web, Freebase, Wikipedia, Twitter, and other </a:t>
            </a:r>
            <a:r>
              <a:rPr lang="en-US" i="1" dirty="0"/>
              <a:t>information</a:t>
            </a:r>
            <a:r>
              <a:rPr lang="en-US" dirty="0"/>
              <a:t> networks</a:t>
            </a:r>
          </a:p>
          <a:p>
            <a:pPr lvl="1"/>
            <a:r>
              <a:rPr lang="en-US" dirty="0"/>
              <a:t>Text corpora (like RCV1), large datasets with discrete feature values, and other </a:t>
            </a:r>
            <a:r>
              <a:rPr lang="en-US" i="1" dirty="0"/>
              <a:t>bipartite </a:t>
            </a:r>
            <a:r>
              <a:rPr lang="en-US" dirty="0"/>
              <a:t>networks</a:t>
            </a:r>
          </a:p>
          <a:p>
            <a:pPr lvl="2"/>
            <a:r>
              <a:rPr lang="en-US" dirty="0"/>
              <a:t>nodes = documents or words</a:t>
            </a:r>
          </a:p>
          <a:p>
            <a:pPr lvl="2"/>
            <a:r>
              <a:rPr lang="en-US" dirty="0"/>
              <a:t>links connect document </a:t>
            </a:r>
            <a:r>
              <a:rPr lang="en-US" dirty="0">
                <a:sym typeface="Wingdings"/>
              </a:rPr>
              <a:t> word or word  document</a:t>
            </a:r>
            <a:endParaRPr lang="en-US" dirty="0"/>
          </a:p>
          <a:p>
            <a:pPr lvl="1"/>
            <a:r>
              <a:rPr lang="en-US" dirty="0"/>
              <a:t>Computer networks, biological networks (proteins, ecosystems, brains, …), …</a:t>
            </a:r>
          </a:p>
          <a:p>
            <a:pPr lvl="1"/>
            <a:r>
              <a:rPr lang="en-US" dirty="0"/>
              <a:t>Heterogeneous networks with multiple types of nodes</a:t>
            </a:r>
          </a:p>
          <a:p>
            <a:pPr lvl="2"/>
            <a:r>
              <a:rPr lang="en-US" dirty="0"/>
              <a:t>people, groups, documents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26158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/>
          <a:srcRect l="8349" t="38375" r="50890" b="15674"/>
          <a:stretch>
            <a:fillRect/>
          </a:stretch>
        </p:blipFill>
        <p:spPr bwMode="auto">
          <a:xfrm>
            <a:off x="6497988" y="1825625"/>
            <a:ext cx="4743450" cy="3581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Rectangle 5"/>
          <p:cNvSpPr/>
          <p:nvPr/>
        </p:nvSpPr>
        <p:spPr>
          <a:xfrm>
            <a:off x="7507638" y="2054225"/>
            <a:ext cx="3505200" cy="2743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Degree distribution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Plot cumulative degree</a:t>
            </a:r>
          </a:p>
          <a:p>
            <a:pPr lvl="1"/>
            <a:r>
              <a:rPr lang="en-US" dirty="0"/>
              <a:t>X axis is degree </a:t>
            </a:r>
          </a:p>
          <a:p>
            <a:pPr lvl="1"/>
            <a:r>
              <a:rPr lang="en-US" dirty="0"/>
              <a:t>Y axis is #nodes that have degree at least </a:t>
            </a:r>
            <a:r>
              <a:rPr lang="en-US" i="1" dirty="0"/>
              <a:t>k</a:t>
            </a:r>
          </a:p>
          <a:p>
            <a:r>
              <a:rPr lang="en-US" dirty="0"/>
              <a:t>Typically use a log-log scale</a:t>
            </a:r>
          </a:p>
          <a:p>
            <a:pPr lvl="1"/>
            <a:r>
              <a:rPr lang="en-US" dirty="0"/>
              <a:t>Straight lines are a power law; normal curve dives to zero at some point</a:t>
            </a:r>
          </a:p>
          <a:p>
            <a:pPr lvl="2"/>
            <a:r>
              <a:rPr lang="en-US" b="1" dirty="0"/>
              <a:t>This defines a “scale” for the network</a:t>
            </a:r>
          </a:p>
        </p:txBody>
      </p:sp>
      <p:sp>
        <p:nvSpPr>
          <p:cNvPr id="9" name="Freeform 8"/>
          <p:cNvSpPr/>
          <p:nvPr/>
        </p:nvSpPr>
        <p:spPr>
          <a:xfrm>
            <a:off x="7803647" y="2288688"/>
            <a:ext cx="1573823" cy="2435469"/>
          </a:xfrm>
          <a:custGeom>
            <a:avLst/>
            <a:gdLst>
              <a:gd name="connsiteX0" fmla="*/ 0 w 1573823"/>
              <a:gd name="connsiteY0" fmla="*/ 0 h 2435469"/>
              <a:gd name="connsiteX1" fmla="*/ 509954 w 1573823"/>
              <a:gd name="connsiteY1" fmla="*/ 360484 h 2435469"/>
              <a:gd name="connsiteX2" fmla="*/ 958361 w 1573823"/>
              <a:gd name="connsiteY2" fmla="*/ 720969 h 2435469"/>
              <a:gd name="connsiteX3" fmla="*/ 1230923 w 1573823"/>
              <a:gd name="connsiteY3" fmla="*/ 1019907 h 2435469"/>
              <a:gd name="connsiteX4" fmla="*/ 1441938 w 1573823"/>
              <a:gd name="connsiteY4" fmla="*/ 1477107 h 2435469"/>
              <a:gd name="connsiteX5" fmla="*/ 1573823 w 1573823"/>
              <a:gd name="connsiteY5" fmla="*/ 2435469 h 2435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73823" h="2435469">
                <a:moveTo>
                  <a:pt x="0" y="0"/>
                </a:moveTo>
                <a:cubicBezTo>
                  <a:pt x="175113" y="120161"/>
                  <a:pt x="350227" y="240323"/>
                  <a:pt x="509954" y="360484"/>
                </a:cubicBezTo>
                <a:cubicBezTo>
                  <a:pt x="669681" y="480645"/>
                  <a:pt x="838200" y="611065"/>
                  <a:pt x="958361" y="720969"/>
                </a:cubicBezTo>
                <a:cubicBezTo>
                  <a:pt x="1078522" y="830873"/>
                  <a:pt x="1150327" y="893884"/>
                  <a:pt x="1230923" y="1019907"/>
                </a:cubicBezTo>
                <a:cubicBezTo>
                  <a:pt x="1311519" y="1145930"/>
                  <a:pt x="1384788" y="1241180"/>
                  <a:pt x="1441938" y="1477107"/>
                </a:cubicBezTo>
                <a:cubicBezTo>
                  <a:pt x="1499088" y="1713034"/>
                  <a:pt x="1551842" y="2278673"/>
                  <a:pt x="1573823" y="2435469"/>
                </a:cubicBezTo>
              </a:path>
            </a:pathLst>
          </a:cu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7888638" y="2282825"/>
            <a:ext cx="2971800" cy="2286000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rot="5400000">
            <a:off x="7850538" y="3387725"/>
            <a:ext cx="31242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92921591"/>
              </p:ext>
            </p:extLst>
          </p:nvPr>
        </p:nvGraphicFramePr>
        <p:xfrm>
          <a:off x="8174389" y="5483225"/>
          <a:ext cx="1768475" cy="730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583920" imgH="241200" progId="Equation.3">
                  <p:embed/>
                </p:oleObj>
              </mc:Choice>
              <mc:Fallback>
                <p:oleObj name="Equation" r:id="rId4" imgW="58392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74389" y="5483225"/>
                        <a:ext cx="1768475" cy="730250"/>
                      </a:xfrm>
                      <a:prstGeom prst="rect">
                        <a:avLst/>
                      </a:prstGeom>
                      <a:noFill/>
                      <a:ln w="15875">
                        <a:solidFill>
                          <a:srgbClr val="339966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32552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 l="20682" t="19743" r="19342" b="6022"/>
          <a:stretch>
            <a:fillRect/>
          </a:stretch>
        </p:blipFill>
        <p:spPr bwMode="auto">
          <a:xfrm>
            <a:off x="1632488" y="108488"/>
            <a:ext cx="8999057" cy="662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4880813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/>
          <a:srcRect l="15021" t="20533" r="25889" b="9970"/>
          <a:stretch>
            <a:fillRect/>
          </a:stretch>
        </p:blipFill>
        <p:spPr bwMode="auto">
          <a:xfrm>
            <a:off x="1524000" y="185980"/>
            <a:ext cx="9144000" cy="6400800"/>
          </a:xfrm>
          <a:prstGeom prst="rect">
            <a:avLst/>
          </a:prstGeom>
          <a:noFill/>
          <a:ln w="63500">
            <a:solidFill>
              <a:srgbClr val="FF0000"/>
            </a:solidFill>
            <a:miter lim="800000"/>
            <a:headEnd/>
            <a:tailEnd/>
          </a:ln>
          <a:effectLst/>
        </p:spPr>
      </p:pic>
      <p:sp>
        <p:nvSpPr>
          <p:cNvPr id="3" name="Rounded Rectangle 2"/>
          <p:cNvSpPr/>
          <p:nvPr/>
        </p:nvSpPr>
        <p:spPr>
          <a:xfrm>
            <a:off x="8458200" y="185980"/>
            <a:ext cx="762000" cy="6553200"/>
          </a:xfrm>
          <a:prstGeom prst="round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4200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Some common properties of graphs:</a:t>
            </a:r>
          </a:p>
          <a:p>
            <a:pPr lvl="1"/>
            <a:r>
              <a:rPr lang="en-US" b="1" dirty="0"/>
              <a:t>Distribution of node degrees</a:t>
            </a:r>
          </a:p>
          <a:p>
            <a:pPr lvl="1"/>
            <a:r>
              <a:rPr lang="en-US" dirty="0"/>
              <a:t>Distribution of cliques (e.g., triangles)</a:t>
            </a:r>
          </a:p>
          <a:p>
            <a:pPr lvl="1"/>
            <a:r>
              <a:rPr lang="en-US" b="1" dirty="0"/>
              <a:t>Distribution of paths</a:t>
            </a:r>
          </a:p>
          <a:p>
            <a:pPr lvl="2"/>
            <a:r>
              <a:rPr lang="en-US" b="1" dirty="0"/>
              <a:t>Diameter</a:t>
            </a:r>
            <a:r>
              <a:rPr lang="en-US" dirty="0"/>
              <a:t> (max shortest-path)</a:t>
            </a:r>
          </a:p>
          <a:p>
            <a:pPr lvl="2"/>
            <a:r>
              <a:rPr lang="en-US" dirty="0"/>
              <a:t>Effective diameter (90</a:t>
            </a:r>
            <a:r>
              <a:rPr lang="en-US" baseline="30000" dirty="0"/>
              <a:t>th</a:t>
            </a:r>
            <a:r>
              <a:rPr lang="en-US" dirty="0"/>
              <a:t> percentile)</a:t>
            </a:r>
          </a:p>
          <a:p>
            <a:pPr lvl="2"/>
            <a:r>
              <a:rPr lang="en-US" b="1" dirty="0"/>
              <a:t>Connected components</a:t>
            </a:r>
          </a:p>
          <a:p>
            <a:pPr lvl="1"/>
            <a:r>
              <a:rPr lang="en-US" dirty="0"/>
              <a:t>…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Some types of graphs to consider:</a:t>
            </a:r>
          </a:p>
          <a:p>
            <a:pPr lvl="1"/>
            <a:r>
              <a:rPr lang="en-US" dirty="0"/>
              <a:t>Real graphs (social &amp; otherwise)</a:t>
            </a:r>
          </a:p>
          <a:p>
            <a:pPr lvl="1"/>
            <a:r>
              <a:rPr lang="en-US" dirty="0"/>
              <a:t>Generated graphs:</a:t>
            </a:r>
          </a:p>
          <a:p>
            <a:pPr lvl="2"/>
            <a:r>
              <a:rPr lang="en-US" b="1" dirty="0" err="1"/>
              <a:t>Erdos-Renyi</a:t>
            </a:r>
            <a:r>
              <a:rPr lang="en-US" b="1" dirty="0"/>
              <a:t> </a:t>
            </a:r>
            <a:br>
              <a:rPr lang="en-US" b="1" dirty="0"/>
            </a:br>
            <a:r>
              <a:rPr lang="en-US" b="1" dirty="0"/>
              <a:t>“Bernoulli” or “Poisson”</a:t>
            </a:r>
          </a:p>
          <a:p>
            <a:pPr lvl="2"/>
            <a:r>
              <a:rPr lang="en-US" altLang="zh-CN" dirty="0">
                <a:ea typeface="宋体" pitchFamily="2" charset="-122"/>
              </a:rPr>
              <a:t>Watts-</a:t>
            </a:r>
            <a:r>
              <a:rPr lang="en-US" altLang="zh-CN" dirty="0" err="1">
                <a:ea typeface="宋体" pitchFamily="2" charset="-122"/>
              </a:rPr>
              <a:t>Strogatz</a:t>
            </a:r>
            <a:r>
              <a:rPr lang="en-US" altLang="zh-CN" dirty="0">
                <a:ea typeface="宋体" pitchFamily="2" charset="-122"/>
              </a:rPr>
              <a:t> “small world” graphs</a:t>
            </a:r>
            <a:endParaRPr lang="en-US" dirty="0"/>
          </a:p>
          <a:p>
            <a:pPr lvl="2"/>
            <a:r>
              <a:rPr lang="en-US" dirty="0" err="1"/>
              <a:t>Barbosi</a:t>
            </a:r>
            <a:r>
              <a:rPr lang="en-US" dirty="0"/>
              <a:t>-Albert “preferential attachment”</a:t>
            </a:r>
          </a:p>
          <a:p>
            <a:pPr lvl="2"/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9819595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Some common properties of graphs:</a:t>
            </a:r>
          </a:p>
          <a:p>
            <a:pPr lvl="1"/>
            <a:r>
              <a:rPr lang="en-US" b="1" dirty="0"/>
              <a:t>Distribution of node degrees:  </a:t>
            </a:r>
            <a:r>
              <a:rPr lang="en-US" b="1" dirty="0">
                <a:solidFill>
                  <a:srgbClr val="FF0000"/>
                </a:solidFill>
              </a:rPr>
              <a:t>often scale-free</a:t>
            </a:r>
          </a:p>
          <a:p>
            <a:pPr lvl="1"/>
            <a:r>
              <a:rPr lang="en-US" dirty="0"/>
              <a:t>Distribution of cliques (e.g., triangles)</a:t>
            </a:r>
          </a:p>
          <a:p>
            <a:pPr lvl="1"/>
            <a:r>
              <a:rPr lang="en-US" b="1" dirty="0"/>
              <a:t>Distribution of paths</a:t>
            </a:r>
          </a:p>
          <a:p>
            <a:pPr lvl="2"/>
            <a:r>
              <a:rPr lang="en-US" b="1" dirty="0"/>
              <a:t>Diameter</a:t>
            </a:r>
            <a:r>
              <a:rPr lang="en-US" dirty="0"/>
              <a:t> (max shortest-path)</a:t>
            </a:r>
            <a:endParaRPr lang="en-US" dirty="0">
              <a:solidFill>
                <a:schemeClr val="accent1"/>
              </a:solidFill>
            </a:endParaRPr>
          </a:p>
          <a:p>
            <a:pPr lvl="2"/>
            <a:r>
              <a:rPr lang="en-US" dirty="0"/>
              <a:t>Effective </a:t>
            </a:r>
            <a:r>
              <a:rPr lang="en-US" b="1" dirty="0"/>
              <a:t>diameter</a:t>
            </a:r>
            <a:r>
              <a:rPr lang="en-US" dirty="0"/>
              <a:t> (90</a:t>
            </a:r>
            <a:r>
              <a:rPr lang="en-US" baseline="30000" dirty="0"/>
              <a:t>th</a:t>
            </a:r>
            <a:r>
              <a:rPr lang="en-US" dirty="0"/>
              <a:t> percentile) </a:t>
            </a:r>
            <a:r>
              <a:rPr lang="en-US" b="1" dirty="0">
                <a:solidFill>
                  <a:srgbClr val="00B050"/>
                </a:solidFill>
              </a:rPr>
              <a:t>often small</a:t>
            </a:r>
            <a:endParaRPr lang="en-US" dirty="0">
              <a:solidFill>
                <a:srgbClr val="00B050"/>
              </a:solidFill>
            </a:endParaRPr>
          </a:p>
          <a:p>
            <a:pPr lvl="2"/>
            <a:r>
              <a:rPr lang="en-US" b="1" dirty="0">
                <a:solidFill>
                  <a:srgbClr val="00B050"/>
                </a:solidFill>
              </a:rPr>
              <a:t>Connected components usually one giant CC</a:t>
            </a:r>
          </a:p>
          <a:p>
            <a:pPr lvl="1"/>
            <a:r>
              <a:rPr lang="en-US" dirty="0"/>
              <a:t>…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Some types of graphs to consider:</a:t>
            </a:r>
          </a:p>
          <a:p>
            <a:pPr lvl="1"/>
            <a:r>
              <a:rPr lang="en-US" dirty="0"/>
              <a:t>Real graphs (social &amp; otherwise)</a:t>
            </a:r>
          </a:p>
          <a:p>
            <a:pPr lvl="1"/>
            <a:r>
              <a:rPr lang="en-US" dirty="0"/>
              <a:t>Generated graphs:</a:t>
            </a:r>
          </a:p>
          <a:p>
            <a:pPr lvl="2"/>
            <a:r>
              <a:rPr lang="en-US" b="1" dirty="0" err="1">
                <a:solidFill>
                  <a:schemeClr val="accent1"/>
                </a:solidFill>
              </a:rPr>
              <a:t>Erdos-Renyi</a:t>
            </a:r>
            <a:r>
              <a:rPr lang="en-US" b="1" dirty="0">
                <a:solidFill>
                  <a:schemeClr val="accent1"/>
                </a:solidFill>
              </a:rPr>
              <a:t> </a:t>
            </a:r>
            <a:br>
              <a:rPr lang="en-US" b="1" dirty="0">
                <a:solidFill>
                  <a:schemeClr val="accent1"/>
                </a:solidFill>
              </a:rPr>
            </a:br>
            <a:r>
              <a:rPr lang="en-US" b="1" dirty="0">
                <a:solidFill>
                  <a:schemeClr val="accent1"/>
                </a:solidFill>
              </a:rPr>
              <a:t>“Bernoulli” or “Poisson”</a:t>
            </a:r>
          </a:p>
          <a:p>
            <a:pPr lvl="2"/>
            <a:r>
              <a:rPr lang="en-US" altLang="zh-CN" dirty="0">
                <a:ea typeface="宋体" pitchFamily="2" charset="-122"/>
              </a:rPr>
              <a:t>Watts-</a:t>
            </a:r>
            <a:r>
              <a:rPr lang="en-US" altLang="zh-CN" dirty="0" err="1">
                <a:ea typeface="宋体" pitchFamily="2" charset="-122"/>
              </a:rPr>
              <a:t>Strogatz</a:t>
            </a:r>
            <a:r>
              <a:rPr lang="en-US" altLang="zh-CN" dirty="0">
                <a:ea typeface="宋体" pitchFamily="2" charset="-122"/>
              </a:rPr>
              <a:t> “small world” graphs</a:t>
            </a:r>
            <a:endParaRPr lang="en-US" dirty="0"/>
          </a:p>
          <a:p>
            <a:pPr lvl="2"/>
            <a:r>
              <a:rPr lang="en-US" dirty="0" err="1"/>
              <a:t>Barbosi</a:t>
            </a:r>
            <a:r>
              <a:rPr lang="en-US" dirty="0"/>
              <a:t>-Albert “preferential attachment” </a:t>
            </a:r>
            <a:r>
              <a:rPr lang="en-US" b="1" dirty="0"/>
              <a:t>generates scale-free graphs</a:t>
            </a:r>
          </a:p>
          <a:p>
            <a:pPr lvl="2"/>
            <a:r>
              <a:rPr lang="en-US" dirty="0"/>
              <a:t>…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1496291" y="2448731"/>
            <a:ext cx="4371109" cy="82141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6934200" y="4189902"/>
            <a:ext cx="4419600" cy="138557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6934200" y="3270141"/>
            <a:ext cx="3352800" cy="50732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5867400" y="2734720"/>
            <a:ext cx="1066800" cy="1676400"/>
          </a:xfrm>
          <a:prstGeom prst="straightConnector1">
            <a:avLst/>
          </a:prstGeom>
          <a:ln w="222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4686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625788" y="3496235"/>
            <a:ext cx="1990165" cy="105783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1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>
                <a:ea typeface="PMingLiU" pitchFamily="18" charset="-120"/>
              </a:rPr>
              <a:t>Barabasi</a:t>
            </a:r>
            <a:r>
              <a:rPr lang="en-US" altLang="zh-TW" dirty="0">
                <a:ea typeface="PMingLiU" pitchFamily="18" charset="-120"/>
              </a:rPr>
              <a:t>-Albert Networks</a:t>
            </a:r>
          </a:p>
        </p:txBody>
      </p:sp>
      <p:sp>
        <p:nvSpPr>
          <p:cNvPr id="9220" name="Rectangle 3"/>
          <p:cNvSpPr>
            <a:spLocks noGrp="1" noChangeArrowheads="1"/>
          </p:cNvSpPr>
          <p:nvPr>
            <p:ph idx="1"/>
          </p:nvPr>
        </p:nvSpPr>
        <p:spPr>
          <a:xfrm>
            <a:off x="1120000" y="1825625"/>
            <a:ext cx="8866075" cy="4351338"/>
          </a:xfrm>
        </p:spPr>
        <p:txBody>
          <a:bodyPr/>
          <a:lstStyle/>
          <a:p>
            <a:pPr>
              <a:lnSpc>
                <a:spcPct val="90000"/>
              </a:lnSpc>
              <a:buClr>
                <a:srgbClr val="666699"/>
              </a:buClr>
            </a:pPr>
            <a:r>
              <a:rPr lang="en-US" altLang="zh-TW" sz="2400" i="1" dirty="0">
                <a:ea typeface="PMingLiU" pitchFamily="18" charset="-120"/>
              </a:rPr>
              <a:t>Science</a:t>
            </a:r>
            <a:r>
              <a:rPr lang="en-US" altLang="zh-TW" sz="2400" dirty="0">
                <a:ea typeface="PMingLiU" pitchFamily="18" charset="-120"/>
              </a:rPr>
              <a:t> </a:t>
            </a:r>
            <a:r>
              <a:rPr lang="en-US" altLang="zh-TW" sz="2400" b="1" dirty="0">
                <a:ea typeface="PMingLiU" pitchFamily="18" charset="-120"/>
              </a:rPr>
              <a:t>286 </a:t>
            </a:r>
            <a:r>
              <a:rPr lang="en-US" altLang="zh-TW" sz="2400" dirty="0">
                <a:ea typeface="PMingLiU" pitchFamily="18" charset="-120"/>
              </a:rPr>
              <a:t>(1999)</a:t>
            </a:r>
          </a:p>
          <a:p>
            <a:pPr>
              <a:lnSpc>
                <a:spcPct val="90000"/>
              </a:lnSpc>
              <a:buClr>
                <a:srgbClr val="666699"/>
              </a:buClr>
            </a:pPr>
            <a:r>
              <a:rPr lang="en-US" altLang="zh-TW" sz="2400" dirty="0">
                <a:ea typeface="PMingLiU" pitchFamily="18" charset="-120"/>
              </a:rPr>
              <a:t>Start from a small number of node, add a new node with </a:t>
            </a:r>
            <a:r>
              <a:rPr lang="en-US" altLang="zh-TW" sz="2400" i="1" dirty="0">
                <a:ea typeface="PMingLiU" pitchFamily="18" charset="-120"/>
              </a:rPr>
              <a:t>m </a:t>
            </a:r>
            <a:r>
              <a:rPr lang="en-US" altLang="zh-TW" sz="2400" dirty="0">
                <a:ea typeface="PMingLiU" pitchFamily="18" charset="-120"/>
              </a:rPr>
              <a:t>links</a:t>
            </a:r>
          </a:p>
          <a:p>
            <a:pPr>
              <a:lnSpc>
                <a:spcPct val="90000"/>
              </a:lnSpc>
              <a:buClr>
                <a:srgbClr val="666699"/>
              </a:buClr>
            </a:pPr>
            <a:r>
              <a:rPr lang="en-US" altLang="zh-TW" sz="2400" b="1" dirty="0">
                <a:ea typeface="PMingLiU" pitchFamily="18" charset="-120"/>
              </a:rPr>
              <a:t>Preferential Attachment</a:t>
            </a:r>
            <a:r>
              <a:rPr lang="en-US" altLang="zh-TW" sz="2400" dirty="0">
                <a:ea typeface="PMingLiU" pitchFamily="18" charset="-120"/>
              </a:rPr>
              <a:t> </a:t>
            </a:r>
          </a:p>
          <a:p>
            <a:pPr lvl="1">
              <a:lnSpc>
                <a:spcPct val="90000"/>
              </a:lnSpc>
              <a:buClr>
                <a:srgbClr val="666699"/>
              </a:buClr>
              <a:buFontTx/>
              <a:buChar char="•"/>
            </a:pPr>
            <a:r>
              <a:rPr lang="en-US" altLang="zh-TW" sz="2200" dirty="0">
                <a:ea typeface="PMingLiU" pitchFamily="18" charset="-120"/>
              </a:rPr>
              <a:t>Probability of these links to connect to existing nodes is proportional to the node’s degree</a:t>
            </a:r>
          </a:p>
          <a:p>
            <a:pPr lvl="1">
              <a:lnSpc>
                <a:spcPct val="90000"/>
              </a:lnSpc>
              <a:buClr>
                <a:srgbClr val="666699"/>
              </a:buClr>
              <a:buFontTx/>
              <a:buChar char="•"/>
            </a:pPr>
            <a:endParaRPr lang="en-US" altLang="zh-TW" sz="2200" dirty="0">
              <a:ea typeface="PMingLiU" pitchFamily="18" charset="-120"/>
            </a:endParaRPr>
          </a:p>
          <a:p>
            <a:pPr lvl="1">
              <a:lnSpc>
                <a:spcPct val="90000"/>
              </a:lnSpc>
              <a:buClr>
                <a:srgbClr val="666699"/>
              </a:buClr>
              <a:buFontTx/>
              <a:buChar char="•"/>
            </a:pPr>
            <a:endParaRPr lang="en-US" altLang="zh-TW" sz="2200" dirty="0">
              <a:ea typeface="PMingLiU" pitchFamily="18" charset="-120"/>
            </a:endParaRPr>
          </a:p>
          <a:p>
            <a:pPr lvl="1">
              <a:lnSpc>
                <a:spcPct val="90000"/>
              </a:lnSpc>
              <a:buClr>
                <a:srgbClr val="666699"/>
              </a:buClr>
              <a:buFontTx/>
              <a:buChar char="•"/>
            </a:pPr>
            <a:endParaRPr lang="en-US" altLang="zh-TW" sz="2200" dirty="0">
              <a:ea typeface="PMingLiU" pitchFamily="18" charset="-120"/>
            </a:endParaRPr>
          </a:p>
          <a:p>
            <a:pPr lvl="1">
              <a:lnSpc>
                <a:spcPct val="90000"/>
              </a:lnSpc>
              <a:buClr>
                <a:srgbClr val="666699"/>
              </a:buClr>
              <a:buFontTx/>
              <a:buChar char="•"/>
            </a:pPr>
            <a:r>
              <a:rPr lang="en-US" altLang="zh-TW" sz="2200" dirty="0">
                <a:ea typeface="PMingLiU" pitchFamily="18" charset="-120"/>
              </a:rPr>
              <a:t>‘Rich gets richer’</a:t>
            </a:r>
          </a:p>
          <a:p>
            <a:pPr>
              <a:lnSpc>
                <a:spcPct val="90000"/>
              </a:lnSpc>
              <a:buClr>
                <a:srgbClr val="666699"/>
              </a:buClr>
            </a:pPr>
            <a:r>
              <a:rPr lang="en-US" altLang="zh-TW" sz="2400" dirty="0">
                <a:ea typeface="PMingLiU" pitchFamily="18" charset="-120"/>
              </a:rPr>
              <a:t>This creates ‘hubs’: few nodes with very large degrees</a:t>
            </a:r>
          </a:p>
        </p:txBody>
      </p:sp>
      <p:graphicFrame>
        <p:nvGraphicFramePr>
          <p:cNvPr id="9218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1406108"/>
              </p:ext>
            </p:extLst>
          </p:nvPr>
        </p:nvGraphicFramePr>
        <p:xfrm>
          <a:off x="4876800" y="3581400"/>
          <a:ext cx="1600200" cy="935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965160" imgH="558720" progId="">
                  <p:embed/>
                </p:oleObj>
              </mc:Choice>
              <mc:Fallback>
                <p:oleObj name="Equation" r:id="rId2" imgW="965160" imgH="55872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76800" y="3581400"/>
                        <a:ext cx="1600200" cy="9350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221" name="Picture 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986075" y="1825625"/>
            <a:ext cx="1524000" cy="434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136720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2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2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2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2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2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2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20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810000" y="5029201"/>
            <a:ext cx="24785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Preferential attachment</a:t>
            </a:r>
          </a:p>
          <a:p>
            <a:r>
              <a:rPr lang="en-US" dirty="0"/>
              <a:t>(</a:t>
            </a:r>
            <a:r>
              <a:rPr lang="en-US" dirty="0" err="1"/>
              <a:t>Barabasi</a:t>
            </a:r>
            <a:r>
              <a:rPr lang="en-US" dirty="0"/>
              <a:t>-Albert)</a:t>
            </a: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00800" y="2570480"/>
            <a:ext cx="4267200" cy="39542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905000" y="0"/>
            <a:ext cx="41148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TextBox 9"/>
          <p:cNvSpPr txBox="1"/>
          <p:nvPr/>
        </p:nvSpPr>
        <p:spPr>
          <a:xfrm>
            <a:off x="6096001" y="228601"/>
            <a:ext cx="15985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Random graph</a:t>
            </a:r>
          </a:p>
          <a:p>
            <a:r>
              <a:rPr lang="en-US" dirty="0"/>
              <a:t>(</a:t>
            </a:r>
            <a:r>
              <a:rPr lang="en-US" dirty="0" err="1"/>
              <a:t>Erdos</a:t>
            </a:r>
            <a:r>
              <a:rPr lang="en-US" dirty="0"/>
              <a:t> </a:t>
            </a:r>
            <a:r>
              <a:rPr lang="en-US" dirty="0" err="1"/>
              <a:t>Renyi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8544325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Some common properties of graphs:</a:t>
            </a:r>
          </a:p>
          <a:p>
            <a:pPr lvl="1"/>
            <a:r>
              <a:rPr lang="en-US" b="1" dirty="0"/>
              <a:t>Distribution of node degrees:  </a:t>
            </a:r>
            <a:r>
              <a:rPr lang="en-US" b="1" dirty="0">
                <a:solidFill>
                  <a:srgbClr val="FF0000"/>
                </a:solidFill>
              </a:rPr>
              <a:t>often scale-free</a:t>
            </a:r>
          </a:p>
          <a:p>
            <a:pPr lvl="1"/>
            <a:r>
              <a:rPr lang="en-US" dirty="0"/>
              <a:t>Distribution of cliques (e.g., triangles)</a:t>
            </a:r>
          </a:p>
          <a:p>
            <a:pPr lvl="1"/>
            <a:r>
              <a:rPr lang="en-US" b="1" dirty="0"/>
              <a:t>Distribution of paths</a:t>
            </a:r>
          </a:p>
          <a:p>
            <a:pPr lvl="2"/>
            <a:r>
              <a:rPr lang="en-US" b="1" dirty="0"/>
              <a:t>Diameter</a:t>
            </a:r>
            <a:r>
              <a:rPr lang="en-US" dirty="0"/>
              <a:t> (max shortest-path)</a:t>
            </a:r>
            <a:endParaRPr lang="en-US" dirty="0">
              <a:solidFill>
                <a:schemeClr val="accent1"/>
              </a:solidFill>
            </a:endParaRPr>
          </a:p>
          <a:p>
            <a:pPr lvl="2"/>
            <a:r>
              <a:rPr lang="en-US" dirty="0"/>
              <a:t>Effective </a:t>
            </a:r>
            <a:r>
              <a:rPr lang="en-US" b="1" dirty="0"/>
              <a:t>diameter</a:t>
            </a:r>
            <a:r>
              <a:rPr lang="en-US" dirty="0"/>
              <a:t> (90</a:t>
            </a:r>
            <a:r>
              <a:rPr lang="en-US" baseline="30000" dirty="0"/>
              <a:t>th</a:t>
            </a:r>
            <a:r>
              <a:rPr lang="en-US" dirty="0"/>
              <a:t> percentile) </a:t>
            </a:r>
            <a:r>
              <a:rPr lang="en-US" b="1" dirty="0">
                <a:solidFill>
                  <a:srgbClr val="00B050"/>
                </a:solidFill>
              </a:rPr>
              <a:t>often small</a:t>
            </a:r>
            <a:endParaRPr lang="en-US" dirty="0">
              <a:solidFill>
                <a:srgbClr val="00B050"/>
              </a:solidFill>
            </a:endParaRPr>
          </a:p>
          <a:p>
            <a:pPr lvl="2"/>
            <a:r>
              <a:rPr lang="en-US" b="1" dirty="0">
                <a:solidFill>
                  <a:srgbClr val="00B050"/>
                </a:solidFill>
              </a:rPr>
              <a:t>Connected components usually one giant CC</a:t>
            </a:r>
          </a:p>
          <a:p>
            <a:pPr lvl="1"/>
            <a:r>
              <a:rPr lang="en-US" dirty="0"/>
              <a:t>…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Some types of graphs to consider:</a:t>
            </a:r>
          </a:p>
          <a:p>
            <a:pPr lvl="1"/>
            <a:r>
              <a:rPr lang="en-US" dirty="0"/>
              <a:t>Real graphs (social &amp; otherwise)</a:t>
            </a:r>
          </a:p>
          <a:p>
            <a:pPr lvl="1"/>
            <a:r>
              <a:rPr lang="en-US" dirty="0"/>
              <a:t>Generated graphs:</a:t>
            </a:r>
          </a:p>
          <a:p>
            <a:pPr lvl="2"/>
            <a:r>
              <a:rPr lang="en-US" b="1" dirty="0" err="1">
                <a:solidFill>
                  <a:schemeClr val="accent1"/>
                </a:solidFill>
              </a:rPr>
              <a:t>Erdos-Renyi</a:t>
            </a:r>
            <a:r>
              <a:rPr lang="en-US" b="1" dirty="0">
                <a:solidFill>
                  <a:schemeClr val="accent1"/>
                </a:solidFill>
              </a:rPr>
              <a:t> </a:t>
            </a:r>
            <a:br>
              <a:rPr lang="en-US" b="1" dirty="0">
                <a:solidFill>
                  <a:schemeClr val="accent1"/>
                </a:solidFill>
              </a:rPr>
            </a:br>
            <a:r>
              <a:rPr lang="en-US" b="1" dirty="0">
                <a:solidFill>
                  <a:schemeClr val="accent1"/>
                </a:solidFill>
              </a:rPr>
              <a:t>“Bernoulli” or “Poisson”</a:t>
            </a:r>
          </a:p>
          <a:p>
            <a:pPr lvl="2"/>
            <a:r>
              <a:rPr lang="en-US" altLang="zh-CN" dirty="0">
                <a:ea typeface="宋体" pitchFamily="2" charset="-122"/>
              </a:rPr>
              <a:t>Watts-</a:t>
            </a:r>
            <a:r>
              <a:rPr lang="en-US" altLang="zh-CN" dirty="0" err="1">
                <a:ea typeface="宋体" pitchFamily="2" charset="-122"/>
              </a:rPr>
              <a:t>Strogatz</a:t>
            </a:r>
            <a:r>
              <a:rPr lang="en-US" altLang="zh-CN" dirty="0">
                <a:ea typeface="宋体" pitchFamily="2" charset="-122"/>
              </a:rPr>
              <a:t> “small world” graphs</a:t>
            </a:r>
            <a:endParaRPr lang="en-US" dirty="0"/>
          </a:p>
          <a:p>
            <a:pPr lvl="2"/>
            <a:r>
              <a:rPr lang="en-US" dirty="0" err="1"/>
              <a:t>Barbosi</a:t>
            </a:r>
            <a:r>
              <a:rPr lang="en-US" dirty="0"/>
              <a:t>-Albert “preferential attachment” </a:t>
            </a:r>
            <a:r>
              <a:rPr lang="en-US" b="1" dirty="0"/>
              <a:t>generates scale-free graphs</a:t>
            </a:r>
          </a:p>
          <a:p>
            <a:pPr lvl="2"/>
            <a:r>
              <a:rPr lang="en-US" dirty="0"/>
              <a:t>…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1496291" y="2495227"/>
            <a:ext cx="4470556" cy="74391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7133112" y="3733800"/>
            <a:ext cx="4220687" cy="43641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>
            <a:cxnSpLocks/>
            <a:stCxn id="5" idx="3"/>
          </p:cNvCxnSpPr>
          <p:nvPr/>
        </p:nvCxnSpPr>
        <p:spPr>
          <a:xfrm>
            <a:off x="5966847" y="2867187"/>
            <a:ext cx="1166266" cy="1048059"/>
          </a:xfrm>
          <a:prstGeom prst="straightConnector1">
            <a:avLst/>
          </a:prstGeom>
          <a:ln w="222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71072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588217" y="2773185"/>
            <a:ext cx="6462793" cy="40056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Homophily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One definition: excess edges between similar nodes</a:t>
            </a:r>
          </a:p>
          <a:p>
            <a:r>
              <a:rPr lang="en-US" dirty="0"/>
              <a:t>Another definition: excess edges between common neighbors of </a:t>
            </a:r>
            <a:r>
              <a:rPr lang="en-US" i="1" dirty="0"/>
              <a:t>v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98306745"/>
              </p:ext>
            </p:extLst>
          </p:nvPr>
        </p:nvGraphicFramePr>
        <p:xfrm>
          <a:off x="3048000" y="3057939"/>
          <a:ext cx="5430838" cy="2198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133360" imgH="863280" progId="Equation.3">
                  <p:embed/>
                </p:oleObj>
              </mc:Choice>
              <mc:Fallback>
                <p:oleObj name="Equation" r:id="rId3" imgW="2133360" imgH="8632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0" y="3057939"/>
                        <a:ext cx="5430838" cy="21986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291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01492315"/>
              </p:ext>
            </p:extLst>
          </p:nvPr>
        </p:nvGraphicFramePr>
        <p:xfrm>
          <a:off x="2868614" y="5496339"/>
          <a:ext cx="5849937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298600" imgH="419040" progId="Equation.3">
                  <p:embed/>
                </p:oleObj>
              </mc:Choice>
              <mc:Fallback>
                <p:oleObj name="Equation" r:id="rId5" imgW="2298600" imgH="419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68614" y="5496339"/>
                        <a:ext cx="5849937" cy="1066800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tx2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78115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826217" y="2362421"/>
            <a:ext cx="8539566" cy="16454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Homophily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120000" y="1825624"/>
            <a:ext cx="10233800" cy="5032375"/>
          </a:xfrm>
        </p:spPr>
        <p:txBody>
          <a:bodyPr>
            <a:normAutofit/>
          </a:bodyPr>
          <a:lstStyle/>
          <a:p>
            <a:r>
              <a:rPr lang="en-US" dirty="0"/>
              <a:t>In a random </a:t>
            </a:r>
            <a:r>
              <a:rPr lang="en-US" dirty="0" err="1"/>
              <a:t>Erdos-Renyi</a:t>
            </a:r>
            <a:r>
              <a:rPr lang="en-US" dirty="0"/>
              <a:t>  graph:</a:t>
            </a:r>
          </a:p>
          <a:p>
            <a:endParaRPr lang="en-US" i="1" dirty="0"/>
          </a:p>
          <a:p>
            <a:endParaRPr lang="en-US" i="1" dirty="0"/>
          </a:p>
          <a:p>
            <a:endParaRPr lang="en-US" i="1" dirty="0"/>
          </a:p>
          <a:p>
            <a:endParaRPr lang="en-US" i="1" dirty="0"/>
          </a:p>
          <a:p>
            <a:r>
              <a:rPr lang="en-US" dirty="0"/>
              <a:t>Probably not realistic!</a:t>
            </a:r>
          </a:p>
          <a:p>
            <a:r>
              <a:rPr lang="en-US" dirty="0"/>
              <a:t>In a natural graph, two of your mutual friends might also be friends</a:t>
            </a:r>
          </a:p>
          <a:p>
            <a:pPr lvl="1"/>
            <a:r>
              <a:rPr lang="en-US" dirty="0"/>
              <a:t>Both in the same class or organization</a:t>
            </a:r>
          </a:p>
          <a:p>
            <a:pPr lvl="1"/>
            <a:r>
              <a:rPr lang="en-US" dirty="0"/>
              <a:t>You introduced them</a:t>
            </a:r>
          </a:p>
          <a:p>
            <a:pPr lvl="1"/>
            <a:r>
              <a:rPr lang="en-US" dirty="0"/>
              <a:t>They introduced you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graphicFrame>
        <p:nvGraphicFramePr>
          <p:cNvPr id="12291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15752301"/>
              </p:ext>
            </p:extLst>
          </p:nvPr>
        </p:nvGraphicFramePr>
        <p:xfrm>
          <a:off x="1993523" y="2664636"/>
          <a:ext cx="8143875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3200400" imgH="419040" progId="Equation.3">
                  <p:embed/>
                </p:oleObj>
              </mc:Choice>
              <mc:Fallback>
                <p:oleObj name="Equation" r:id="rId2" imgW="3200400" imgH="419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93523" y="2664636"/>
                        <a:ext cx="8143875" cy="1066800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tx2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68411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Properties of Graphs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9999" y="1825624"/>
            <a:ext cx="7249086" cy="5032375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Nodes &amp; Edges</a:t>
            </a:r>
          </a:p>
          <a:p>
            <a:endParaRPr lang="en-US" dirty="0"/>
          </a:p>
          <a:p>
            <a:r>
              <a:rPr lang="en-US" dirty="0"/>
              <a:t>Set </a:t>
            </a:r>
            <a:r>
              <a:rPr lang="en-US" i="1" dirty="0"/>
              <a:t>V</a:t>
            </a:r>
            <a:r>
              <a:rPr lang="en-US" dirty="0"/>
              <a:t> of vertices/nodes </a:t>
            </a:r>
            <a:r>
              <a:rPr lang="en-US" i="1" dirty="0"/>
              <a:t>v1, </a:t>
            </a:r>
            <a:r>
              <a:rPr lang="mr-IN" i="1" dirty="0"/>
              <a:t>…</a:t>
            </a:r>
            <a:endParaRPr lang="en-US" dirty="0"/>
          </a:p>
          <a:p>
            <a:r>
              <a:rPr lang="en-US" dirty="0"/>
              <a:t>Set </a:t>
            </a:r>
            <a:r>
              <a:rPr lang="en-US" i="1" dirty="0"/>
              <a:t>E</a:t>
            </a:r>
            <a:r>
              <a:rPr lang="en-US" dirty="0"/>
              <a:t> of edges </a:t>
            </a:r>
            <a:r>
              <a:rPr lang="en-US" i="1" dirty="0"/>
              <a:t>(</a:t>
            </a:r>
            <a:r>
              <a:rPr lang="en-US" i="1" dirty="0" err="1"/>
              <a:t>u,v</a:t>
            </a:r>
            <a:r>
              <a:rPr lang="en-US" i="1" dirty="0"/>
              <a:t>)</a:t>
            </a:r>
            <a:r>
              <a:rPr lang="en-US" dirty="0"/>
              <a:t>,</a:t>
            </a:r>
            <a:r>
              <a:rPr lang="mr-IN" dirty="0"/>
              <a:t>…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Can be weighted/directed/labeled</a:t>
            </a:r>
          </a:p>
          <a:p>
            <a:r>
              <a:rPr lang="en-US" i="1" dirty="0"/>
              <a:t>Degree of v</a:t>
            </a:r>
            <a:r>
              <a:rPr lang="en-US" dirty="0"/>
              <a:t> is # of edges on </a:t>
            </a:r>
            <a:r>
              <a:rPr lang="en-US" i="1" dirty="0"/>
              <a:t>v</a:t>
            </a:r>
            <a:endParaRPr lang="en-US" dirty="0"/>
          </a:p>
          <a:p>
            <a:pPr lvl="1"/>
            <a:r>
              <a:rPr lang="en-US" i="1" dirty="0" err="1"/>
              <a:t>Indegree</a:t>
            </a:r>
            <a:r>
              <a:rPr lang="en-US" dirty="0"/>
              <a:t> and </a:t>
            </a:r>
            <a:r>
              <a:rPr lang="en-US" i="1" dirty="0" err="1"/>
              <a:t>outdegree</a:t>
            </a:r>
            <a:r>
              <a:rPr lang="en-US" dirty="0"/>
              <a:t> for weighted graphs</a:t>
            </a:r>
          </a:p>
          <a:p>
            <a:r>
              <a:rPr lang="en-US" i="1" dirty="0"/>
              <a:t>Path</a:t>
            </a:r>
            <a:r>
              <a:rPr lang="en-US" dirty="0"/>
              <a:t> is a sequence of edges (</a:t>
            </a:r>
            <a:r>
              <a:rPr lang="en-US" i="1" dirty="0"/>
              <a:t>u1,v1),(u2,v2),</a:t>
            </a:r>
            <a:r>
              <a:rPr lang="mr-IN" i="1" dirty="0"/>
              <a:t>…</a:t>
            </a:r>
            <a:endParaRPr lang="en-US" dirty="0"/>
          </a:p>
          <a:p>
            <a:r>
              <a:rPr lang="en-US" i="1" dirty="0"/>
              <a:t>Geodesic path between u and v</a:t>
            </a:r>
            <a:r>
              <a:rPr lang="en-US" dirty="0"/>
              <a:t> is shortest path connecting them</a:t>
            </a:r>
          </a:p>
          <a:p>
            <a:pPr lvl="1"/>
            <a:r>
              <a:rPr lang="en-US" dirty="0"/>
              <a:t>Diameter is max </a:t>
            </a:r>
            <a:r>
              <a:rPr lang="en-US" baseline="-25000" dirty="0" err="1"/>
              <a:t>u,v</a:t>
            </a:r>
            <a:r>
              <a:rPr lang="en-US" baseline="-25000" dirty="0"/>
              <a:t> in V</a:t>
            </a:r>
            <a:r>
              <a:rPr lang="en-US" dirty="0"/>
              <a:t> {length of geodesic between </a:t>
            </a:r>
            <a:r>
              <a:rPr lang="en-US" dirty="0" err="1"/>
              <a:t>u,v</a:t>
            </a:r>
            <a:r>
              <a:rPr lang="en-US" dirty="0"/>
              <a:t>}</a:t>
            </a:r>
          </a:p>
          <a:p>
            <a:pPr lvl="1"/>
            <a:r>
              <a:rPr lang="en-US" dirty="0"/>
              <a:t>Effective diameter is 90th percentile</a:t>
            </a:r>
          </a:p>
          <a:p>
            <a:pPr lvl="1"/>
            <a:r>
              <a:rPr lang="en-US" dirty="0"/>
              <a:t>Mean diameter is over connected pairs</a:t>
            </a:r>
          </a:p>
          <a:p>
            <a:r>
              <a:rPr lang="en-US" i="1" dirty="0"/>
              <a:t>(Connected) component </a:t>
            </a:r>
            <a:r>
              <a:rPr lang="en-US" dirty="0"/>
              <a:t>is subset of nodes that are all pairwise connected via paths</a:t>
            </a:r>
          </a:p>
          <a:p>
            <a:r>
              <a:rPr lang="en-US" i="1" dirty="0"/>
              <a:t>Clique </a:t>
            </a:r>
            <a:r>
              <a:rPr lang="en-US" dirty="0"/>
              <a:t>is subset of nodes that are all pairwise connected via </a:t>
            </a:r>
            <a:r>
              <a:rPr lang="en-US" i="1" dirty="0"/>
              <a:t>edges</a:t>
            </a:r>
          </a:p>
          <a:p>
            <a:r>
              <a:rPr lang="en-US" i="1" dirty="0"/>
              <a:t>Triangle </a:t>
            </a:r>
            <a:r>
              <a:rPr lang="en-US" dirty="0"/>
              <a:t>is a clique of size three</a:t>
            </a:r>
            <a:endParaRPr lang="en-US" i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6309" y="2151278"/>
            <a:ext cx="3705691" cy="3335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614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Watts-</a:t>
            </a:r>
            <a:r>
              <a:rPr lang="en-US" dirty="0" err="1"/>
              <a:t>Strogatz</a:t>
            </a:r>
            <a:r>
              <a:rPr lang="en-US" dirty="0"/>
              <a:t> model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 Start with a ring</a:t>
            </a:r>
          </a:p>
          <a:p>
            <a:r>
              <a:rPr lang="en-US" dirty="0"/>
              <a:t> Connect each node to </a:t>
            </a:r>
            <a:r>
              <a:rPr lang="en-US" i="1" dirty="0"/>
              <a:t>k </a:t>
            </a:r>
            <a:r>
              <a:rPr lang="en-US" dirty="0"/>
              <a:t>nearest neighbors </a:t>
            </a:r>
          </a:p>
          <a:p>
            <a:pPr lvl="1"/>
            <a:r>
              <a:rPr lang="en-US" sz="2800" dirty="0">
                <a:sym typeface="Wingdings" pitchFamily="2" charset="2"/>
              </a:rPr>
              <a:t> </a:t>
            </a:r>
            <a:r>
              <a:rPr lang="en-US" sz="2800" dirty="0" err="1">
                <a:sym typeface="Wingdings" pitchFamily="2" charset="2"/>
              </a:rPr>
              <a:t>homophily</a:t>
            </a:r>
            <a:endParaRPr lang="en-US" sz="2800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 Add some random shortcuts from one point to another</a:t>
            </a:r>
          </a:p>
          <a:p>
            <a:pPr lvl="1"/>
            <a:r>
              <a:rPr lang="en-US" sz="2800" dirty="0">
                <a:sym typeface="Wingdings" pitchFamily="2" charset="2"/>
              </a:rPr>
              <a:t>  small diameter</a:t>
            </a:r>
          </a:p>
          <a:p>
            <a:r>
              <a:rPr lang="en-US" dirty="0">
                <a:sym typeface="Wingdings" pitchFamily="2" charset="2"/>
              </a:rPr>
              <a:t> Degree distribution </a:t>
            </a:r>
            <a:r>
              <a:rPr lang="en-US" i="1" dirty="0">
                <a:sym typeface="Wingdings" pitchFamily="2" charset="2"/>
              </a:rPr>
              <a:t>not </a:t>
            </a:r>
            <a:r>
              <a:rPr lang="en-US" dirty="0">
                <a:sym typeface="Wingdings" pitchFamily="2" charset="2"/>
              </a:rPr>
              <a:t> scale-free</a:t>
            </a:r>
          </a:p>
          <a:p>
            <a:r>
              <a:rPr lang="en-US" dirty="0">
                <a:sym typeface="Wingdings" pitchFamily="2" charset="2"/>
              </a:rPr>
              <a:t> Generalizes to </a:t>
            </a:r>
            <a:r>
              <a:rPr lang="en-US" i="1" dirty="0">
                <a:sym typeface="Wingdings" pitchFamily="2" charset="2"/>
              </a:rPr>
              <a:t>d </a:t>
            </a:r>
            <a:r>
              <a:rPr lang="en-US" dirty="0">
                <a:sym typeface="Wingdings" pitchFamily="2" charset="2"/>
              </a:rPr>
              <a:t>dimensions</a:t>
            </a:r>
            <a:endParaRPr lang="en-US" dirty="0"/>
          </a:p>
        </p:txBody>
      </p:sp>
      <p:pic>
        <p:nvPicPr>
          <p:cNvPr id="7475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943725" y="1836889"/>
            <a:ext cx="4410075" cy="43400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491603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47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/>
          <a:srcRect l="15021" t="20533" r="25889" b="9970"/>
          <a:stretch>
            <a:fillRect/>
          </a:stretch>
        </p:blipFill>
        <p:spPr bwMode="auto">
          <a:xfrm>
            <a:off x="1524000" y="152400"/>
            <a:ext cx="9144000" cy="640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Rounded Rectangle 2"/>
          <p:cNvSpPr/>
          <p:nvPr/>
        </p:nvSpPr>
        <p:spPr>
          <a:xfrm>
            <a:off x="9220200" y="0"/>
            <a:ext cx="1295400" cy="6553200"/>
          </a:xfrm>
          <a:prstGeom prst="round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2787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Google</a:t>
            </a:r>
            <a:r>
              <a:rPr lang="ja-JP" altLang="en-US">
                <a:latin typeface="Arial"/>
              </a:rPr>
              <a:t>’</a:t>
            </a:r>
            <a:r>
              <a:rPr lang="en-US"/>
              <a:t>s PageRank</a:t>
            </a:r>
          </a:p>
        </p:txBody>
      </p:sp>
      <p:sp>
        <p:nvSpPr>
          <p:cNvPr id="102405" name="Text Box 5"/>
          <p:cNvSpPr txBox="1">
            <a:spLocks noChangeArrowheads="1"/>
          </p:cNvSpPr>
          <p:nvPr/>
        </p:nvSpPr>
        <p:spPr bwMode="auto">
          <a:xfrm>
            <a:off x="3733800" y="2819400"/>
            <a:ext cx="609600" cy="40011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000"/>
              <a:t>web site xxx</a:t>
            </a:r>
          </a:p>
        </p:txBody>
      </p:sp>
      <p:sp>
        <p:nvSpPr>
          <p:cNvPr id="102406" name="Text Box 6"/>
          <p:cNvSpPr txBox="1">
            <a:spLocks noChangeArrowheads="1"/>
          </p:cNvSpPr>
          <p:nvPr/>
        </p:nvSpPr>
        <p:spPr bwMode="auto">
          <a:xfrm>
            <a:off x="4495800" y="4114801"/>
            <a:ext cx="914400" cy="246221"/>
          </a:xfrm>
          <a:prstGeom prst="rect">
            <a:avLst/>
          </a:prstGeom>
          <a:solidFill>
            <a:schemeClr val="tx1">
              <a:alpha val="61000"/>
            </a:schemeClr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000"/>
              <a:t>web site yyyy</a:t>
            </a:r>
          </a:p>
        </p:txBody>
      </p:sp>
      <p:sp>
        <p:nvSpPr>
          <p:cNvPr id="102407" name="Text Box 7"/>
          <p:cNvSpPr txBox="1">
            <a:spLocks noChangeArrowheads="1"/>
          </p:cNvSpPr>
          <p:nvPr/>
        </p:nvSpPr>
        <p:spPr bwMode="auto">
          <a:xfrm>
            <a:off x="4953000" y="2971800"/>
            <a:ext cx="914400" cy="400110"/>
          </a:xfrm>
          <a:prstGeom prst="rect">
            <a:avLst/>
          </a:prstGeom>
          <a:solidFill>
            <a:srgbClr val="C0C0C0">
              <a:alpha val="97000"/>
            </a:srgbClr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000"/>
              <a:t>web site a b c d e f g</a:t>
            </a:r>
          </a:p>
        </p:txBody>
      </p:sp>
      <p:sp>
        <p:nvSpPr>
          <p:cNvPr id="102408" name="Text Box 8"/>
          <p:cNvSpPr txBox="1">
            <a:spLocks noChangeArrowheads="1"/>
          </p:cNvSpPr>
          <p:nvPr/>
        </p:nvSpPr>
        <p:spPr bwMode="auto">
          <a:xfrm>
            <a:off x="6400800" y="3756025"/>
            <a:ext cx="914400" cy="707886"/>
          </a:xfrm>
          <a:prstGeom prst="rect">
            <a:avLst/>
          </a:prstGeom>
          <a:solidFill>
            <a:schemeClr val="bg2">
              <a:alpha val="81000"/>
            </a:schemeClr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000"/>
              <a:t>web </a:t>
            </a:r>
          </a:p>
          <a:p>
            <a:pPr algn="l">
              <a:spcBef>
                <a:spcPct val="50000"/>
              </a:spcBef>
            </a:pPr>
            <a:r>
              <a:rPr lang="en-US" sz="1000"/>
              <a:t>site </a:t>
            </a:r>
          </a:p>
          <a:p>
            <a:pPr algn="l">
              <a:spcBef>
                <a:spcPct val="50000"/>
              </a:spcBef>
            </a:pPr>
            <a:r>
              <a:rPr lang="en-US" sz="1000"/>
              <a:t>pdq pdq ..</a:t>
            </a:r>
          </a:p>
        </p:txBody>
      </p:sp>
      <p:sp>
        <p:nvSpPr>
          <p:cNvPr id="102409" name="Text Box 9"/>
          <p:cNvSpPr txBox="1">
            <a:spLocks noChangeArrowheads="1"/>
          </p:cNvSpPr>
          <p:nvPr/>
        </p:nvSpPr>
        <p:spPr bwMode="auto">
          <a:xfrm>
            <a:off x="5105400" y="5432426"/>
            <a:ext cx="914400" cy="246221"/>
          </a:xfrm>
          <a:prstGeom prst="rect">
            <a:avLst/>
          </a:prstGeom>
          <a:solidFill>
            <a:schemeClr val="bg2">
              <a:alpha val="82001"/>
            </a:schemeClr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000"/>
              <a:t>web site yyyy</a:t>
            </a:r>
          </a:p>
        </p:txBody>
      </p:sp>
      <p:sp>
        <p:nvSpPr>
          <p:cNvPr id="102410" name="Line 10"/>
          <p:cNvSpPr>
            <a:spLocks noChangeShapeType="1"/>
          </p:cNvSpPr>
          <p:nvPr/>
        </p:nvSpPr>
        <p:spPr bwMode="auto">
          <a:xfrm>
            <a:off x="5029200" y="4648200"/>
            <a:ext cx="457200" cy="762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411" name="Line 11"/>
          <p:cNvSpPr>
            <a:spLocks noChangeShapeType="1"/>
          </p:cNvSpPr>
          <p:nvPr/>
        </p:nvSpPr>
        <p:spPr bwMode="auto">
          <a:xfrm flipV="1">
            <a:off x="5481639" y="4268789"/>
            <a:ext cx="841375" cy="7302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412" name="Line 12"/>
          <p:cNvSpPr>
            <a:spLocks noChangeShapeType="1"/>
          </p:cNvSpPr>
          <p:nvPr/>
        </p:nvSpPr>
        <p:spPr bwMode="auto">
          <a:xfrm flipH="1">
            <a:off x="5105400" y="3505200"/>
            <a:ext cx="152400" cy="533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413" name="Line 13"/>
          <p:cNvSpPr>
            <a:spLocks noChangeShapeType="1"/>
          </p:cNvSpPr>
          <p:nvPr/>
        </p:nvSpPr>
        <p:spPr bwMode="auto">
          <a:xfrm>
            <a:off x="4114800" y="3505200"/>
            <a:ext cx="533400" cy="533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414" name="Line 14"/>
          <p:cNvSpPr>
            <a:spLocks noChangeShapeType="1"/>
          </p:cNvSpPr>
          <p:nvPr/>
        </p:nvSpPr>
        <p:spPr bwMode="auto">
          <a:xfrm flipH="1">
            <a:off x="5562600" y="3962400"/>
            <a:ext cx="685800" cy="228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415" name="Line 15"/>
          <p:cNvSpPr>
            <a:spLocks noChangeShapeType="1"/>
          </p:cNvSpPr>
          <p:nvPr/>
        </p:nvSpPr>
        <p:spPr bwMode="auto">
          <a:xfrm flipH="1" flipV="1">
            <a:off x="4876800" y="4724400"/>
            <a:ext cx="228600" cy="609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416" name="Line 16"/>
          <p:cNvSpPr>
            <a:spLocks noChangeShapeType="1"/>
          </p:cNvSpPr>
          <p:nvPr/>
        </p:nvSpPr>
        <p:spPr bwMode="auto">
          <a:xfrm flipV="1">
            <a:off x="3276600" y="4572000"/>
            <a:ext cx="990600" cy="228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417" name="Text Box 17"/>
          <p:cNvSpPr txBox="1">
            <a:spLocks noChangeArrowheads="1"/>
          </p:cNvSpPr>
          <p:nvPr/>
        </p:nvSpPr>
        <p:spPr bwMode="auto">
          <a:xfrm>
            <a:off x="2209800" y="4594225"/>
            <a:ext cx="914400" cy="400110"/>
          </a:xfrm>
          <a:prstGeom prst="rect">
            <a:avLst/>
          </a:prstGeom>
          <a:solidFill>
            <a:srgbClr val="C0C0C0">
              <a:alpha val="97000"/>
            </a:srgbClr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000"/>
              <a:t>web site a b c d e f g</a:t>
            </a:r>
          </a:p>
        </p:txBody>
      </p:sp>
      <p:sp>
        <p:nvSpPr>
          <p:cNvPr id="102418" name="Text Box 18"/>
          <p:cNvSpPr txBox="1">
            <a:spLocks noChangeArrowheads="1"/>
          </p:cNvSpPr>
          <p:nvPr/>
        </p:nvSpPr>
        <p:spPr bwMode="auto">
          <a:xfrm>
            <a:off x="6248400" y="2079625"/>
            <a:ext cx="609600" cy="40011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000"/>
              <a:t>web site xxx</a:t>
            </a:r>
          </a:p>
        </p:txBody>
      </p:sp>
      <p:sp>
        <p:nvSpPr>
          <p:cNvPr id="102419" name="Line 19"/>
          <p:cNvSpPr>
            <a:spLocks noChangeShapeType="1"/>
          </p:cNvSpPr>
          <p:nvPr/>
        </p:nvSpPr>
        <p:spPr bwMode="auto">
          <a:xfrm flipH="1">
            <a:off x="5638800" y="2514600"/>
            <a:ext cx="457200" cy="304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420" name="Line 20"/>
          <p:cNvSpPr>
            <a:spLocks noChangeShapeType="1"/>
          </p:cNvSpPr>
          <p:nvPr/>
        </p:nvSpPr>
        <p:spPr bwMode="auto">
          <a:xfrm>
            <a:off x="6629400" y="2743200"/>
            <a:ext cx="0" cy="914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421" name="Text Box 21"/>
          <p:cNvSpPr txBox="1">
            <a:spLocks noChangeArrowheads="1"/>
          </p:cNvSpPr>
          <p:nvPr/>
        </p:nvSpPr>
        <p:spPr bwMode="auto">
          <a:xfrm>
            <a:off x="7543800" y="1600200"/>
            <a:ext cx="2743200" cy="32778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381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/>
              <a:t>Inlinks are </a:t>
            </a:r>
            <a:r>
              <a:rPr lang="ja-JP" altLang="en-US">
                <a:latin typeface="Arial"/>
              </a:rPr>
              <a:t>“</a:t>
            </a:r>
            <a:r>
              <a:rPr lang="en-US"/>
              <a:t>good</a:t>
            </a:r>
            <a:r>
              <a:rPr lang="ja-JP" altLang="en-US">
                <a:latin typeface="Arial"/>
              </a:rPr>
              <a:t>”</a:t>
            </a:r>
            <a:r>
              <a:rPr lang="en-US"/>
              <a:t> (recommendations)</a:t>
            </a:r>
          </a:p>
          <a:p>
            <a:pPr algn="l">
              <a:spcBef>
                <a:spcPct val="50000"/>
              </a:spcBef>
            </a:pPr>
            <a:r>
              <a:rPr lang="en-US"/>
              <a:t>Inlinks from a </a:t>
            </a:r>
            <a:r>
              <a:rPr lang="ja-JP" altLang="en-US">
                <a:latin typeface="Arial"/>
              </a:rPr>
              <a:t>“</a:t>
            </a:r>
            <a:r>
              <a:rPr lang="en-US"/>
              <a:t>good</a:t>
            </a:r>
            <a:r>
              <a:rPr lang="ja-JP" altLang="en-US">
                <a:latin typeface="Arial"/>
              </a:rPr>
              <a:t>”</a:t>
            </a:r>
            <a:r>
              <a:rPr lang="en-US"/>
              <a:t> site are better than inlinks from a </a:t>
            </a:r>
            <a:r>
              <a:rPr lang="ja-JP" altLang="en-US">
                <a:latin typeface="Arial"/>
              </a:rPr>
              <a:t>“</a:t>
            </a:r>
            <a:r>
              <a:rPr lang="en-US"/>
              <a:t>bad</a:t>
            </a:r>
            <a:r>
              <a:rPr lang="ja-JP" altLang="en-US">
                <a:latin typeface="Arial"/>
              </a:rPr>
              <a:t>”</a:t>
            </a:r>
            <a:r>
              <a:rPr lang="en-US"/>
              <a:t> site</a:t>
            </a:r>
          </a:p>
          <a:p>
            <a:pPr algn="l">
              <a:spcBef>
                <a:spcPct val="50000"/>
              </a:spcBef>
            </a:pPr>
            <a:r>
              <a:rPr lang="en-US"/>
              <a:t>but inlinks from sites with many outlinks are not as </a:t>
            </a:r>
            <a:r>
              <a:rPr lang="ja-JP" altLang="en-US">
                <a:latin typeface="Arial"/>
              </a:rPr>
              <a:t>“</a:t>
            </a:r>
            <a:r>
              <a:rPr lang="en-US"/>
              <a:t>good</a:t>
            </a:r>
            <a:r>
              <a:rPr lang="ja-JP" altLang="en-US">
                <a:latin typeface="Arial"/>
              </a:rPr>
              <a:t>”</a:t>
            </a:r>
            <a:r>
              <a:rPr lang="en-US"/>
              <a:t>...</a:t>
            </a:r>
          </a:p>
          <a:p>
            <a:pPr algn="l">
              <a:spcBef>
                <a:spcPct val="50000"/>
              </a:spcBef>
            </a:pPr>
            <a:r>
              <a:rPr lang="ja-JP" altLang="en-US">
                <a:latin typeface="Arial"/>
              </a:rPr>
              <a:t>“</a:t>
            </a:r>
            <a:r>
              <a:rPr lang="en-US"/>
              <a:t>Good</a:t>
            </a:r>
            <a:r>
              <a:rPr lang="ja-JP" altLang="en-US">
                <a:latin typeface="Arial"/>
              </a:rPr>
              <a:t>”</a:t>
            </a:r>
            <a:r>
              <a:rPr lang="en-US"/>
              <a:t> and </a:t>
            </a:r>
            <a:r>
              <a:rPr lang="ja-JP" altLang="en-US">
                <a:latin typeface="Arial"/>
              </a:rPr>
              <a:t>“</a:t>
            </a:r>
            <a:r>
              <a:rPr lang="en-US"/>
              <a:t>bad</a:t>
            </a:r>
            <a:r>
              <a:rPr lang="ja-JP" altLang="en-US">
                <a:latin typeface="Arial"/>
              </a:rPr>
              <a:t>”</a:t>
            </a:r>
            <a:r>
              <a:rPr lang="en-US"/>
              <a:t> are relative.</a:t>
            </a:r>
          </a:p>
        </p:txBody>
      </p:sp>
      <p:sp>
        <p:nvSpPr>
          <p:cNvPr id="102422" name="Line 22"/>
          <p:cNvSpPr>
            <a:spLocks noChangeShapeType="1"/>
          </p:cNvSpPr>
          <p:nvPr/>
        </p:nvSpPr>
        <p:spPr bwMode="auto">
          <a:xfrm>
            <a:off x="2743200" y="1905000"/>
            <a:ext cx="838200" cy="762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423" name="Line 23"/>
          <p:cNvSpPr>
            <a:spLocks noChangeShapeType="1"/>
          </p:cNvSpPr>
          <p:nvPr/>
        </p:nvSpPr>
        <p:spPr bwMode="auto">
          <a:xfrm flipH="1">
            <a:off x="3429000" y="5715000"/>
            <a:ext cx="1524000" cy="914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424" name="Line 24"/>
          <p:cNvSpPr>
            <a:spLocks noChangeShapeType="1"/>
          </p:cNvSpPr>
          <p:nvPr/>
        </p:nvSpPr>
        <p:spPr bwMode="auto">
          <a:xfrm flipV="1">
            <a:off x="4495800" y="1981200"/>
            <a:ext cx="914400" cy="685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425" name="Line 25"/>
          <p:cNvSpPr>
            <a:spLocks noChangeShapeType="1"/>
          </p:cNvSpPr>
          <p:nvPr/>
        </p:nvSpPr>
        <p:spPr bwMode="auto">
          <a:xfrm flipH="1" flipV="1">
            <a:off x="3276600" y="5029200"/>
            <a:ext cx="1524000" cy="533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427" name="Line 27"/>
          <p:cNvSpPr>
            <a:spLocks noChangeShapeType="1"/>
          </p:cNvSpPr>
          <p:nvPr/>
        </p:nvSpPr>
        <p:spPr bwMode="auto">
          <a:xfrm>
            <a:off x="4495800" y="3200400"/>
            <a:ext cx="3810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428" name="Text Box 28"/>
          <p:cNvSpPr txBox="1">
            <a:spLocks noChangeArrowheads="1"/>
          </p:cNvSpPr>
          <p:nvPr/>
        </p:nvSpPr>
        <p:spPr bwMode="auto">
          <a:xfrm>
            <a:off x="2286000" y="2743200"/>
            <a:ext cx="609600" cy="400110"/>
          </a:xfrm>
          <a:prstGeom prst="rect">
            <a:avLst/>
          </a:prstGeom>
          <a:solidFill>
            <a:srgbClr val="000000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000"/>
              <a:t>web site xxx</a:t>
            </a:r>
          </a:p>
        </p:txBody>
      </p:sp>
      <p:sp>
        <p:nvSpPr>
          <p:cNvPr id="102429" name="Line 29"/>
          <p:cNvSpPr>
            <a:spLocks noChangeShapeType="1"/>
          </p:cNvSpPr>
          <p:nvPr/>
        </p:nvSpPr>
        <p:spPr bwMode="auto">
          <a:xfrm>
            <a:off x="3048000" y="3048000"/>
            <a:ext cx="6096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430" name="Line 30"/>
          <p:cNvSpPr>
            <a:spLocks noChangeShapeType="1"/>
          </p:cNvSpPr>
          <p:nvPr/>
        </p:nvSpPr>
        <p:spPr bwMode="auto">
          <a:xfrm>
            <a:off x="3048000" y="3352800"/>
            <a:ext cx="1295400" cy="762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431" name="Line 31"/>
          <p:cNvSpPr>
            <a:spLocks noChangeShapeType="1"/>
          </p:cNvSpPr>
          <p:nvPr/>
        </p:nvSpPr>
        <p:spPr bwMode="auto">
          <a:xfrm>
            <a:off x="2895600" y="3429000"/>
            <a:ext cx="2057400" cy="1981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432" name="Line 32"/>
          <p:cNvSpPr>
            <a:spLocks noChangeShapeType="1"/>
          </p:cNvSpPr>
          <p:nvPr/>
        </p:nvSpPr>
        <p:spPr bwMode="auto">
          <a:xfrm>
            <a:off x="2667000" y="3429000"/>
            <a:ext cx="0" cy="1066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433" name="Line 33"/>
          <p:cNvSpPr>
            <a:spLocks noChangeShapeType="1"/>
          </p:cNvSpPr>
          <p:nvPr/>
        </p:nvSpPr>
        <p:spPr bwMode="auto">
          <a:xfrm>
            <a:off x="3048000" y="3200400"/>
            <a:ext cx="3200400" cy="990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434" name="Line 34"/>
          <p:cNvSpPr>
            <a:spLocks noChangeShapeType="1"/>
          </p:cNvSpPr>
          <p:nvPr/>
        </p:nvSpPr>
        <p:spPr bwMode="auto">
          <a:xfrm flipV="1">
            <a:off x="3048000" y="2286000"/>
            <a:ext cx="3048000" cy="533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435" name="Line 35"/>
          <p:cNvSpPr>
            <a:spLocks noChangeShapeType="1"/>
          </p:cNvSpPr>
          <p:nvPr/>
        </p:nvSpPr>
        <p:spPr bwMode="auto">
          <a:xfrm flipV="1">
            <a:off x="2971800" y="1752600"/>
            <a:ext cx="990600" cy="914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436" name="Line 36"/>
          <p:cNvSpPr>
            <a:spLocks noChangeShapeType="1"/>
          </p:cNvSpPr>
          <p:nvPr/>
        </p:nvSpPr>
        <p:spPr bwMode="auto">
          <a:xfrm flipH="1">
            <a:off x="1981200" y="3429000"/>
            <a:ext cx="457200" cy="990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437" name="Line 37"/>
          <p:cNvSpPr>
            <a:spLocks noChangeShapeType="1"/>
          </p:cNvSpPr>
          <p:nvPr/>
        </p:nvSpPr>
        <p:spPr bwMode="auto">
          <a:xfrm flipH="1">
            <a:off x="1676400" y="3352800"/>
            <a:ext cx="457200" cy="228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438" name="Line 38"/>
          <p:cNvSpPr>
            <a:spLocks noChangeShapeType="1"/>
          </p:cNvSpPr>
          <p:nvPr/>
        </p:nvSpPr>
        <p:spPr bwMode="auto">
          <a:xfrm flipV="1">
            <a:off x="2667000" y="1676400"/>
            <a:ext cx="381000" cy="914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439" name="Line 39"/>
          <p:cNvSpPr>
            <a:spLocks noChangeShapeType="1"/>
          </p:cNvSpPr>
          <p:nvPr/>
        </p:nvSpPr>
        <p:spPr bwMode="auto">
          <a:xfrm flipH="1" flipV="1">
            <a:off x="2209800" y="1143000"/>
            <a:ext cx="152400" cy="1371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440" name="Line 40"/>
          <p:cNvSpPr>
            <a:spLocks noChangeShapeType="1"/>
          </p:cNvSpPr>
          <p:nvPr/>
        </p:nvSpPr>
        <p:spPr bwMode="auto">
          <a:xfrm flipH="1" flipV="1">
            <a:off x="1752600" y="2209800"/>
            <a:ext cx="381000" cy="457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441" name="Line 41"/>
          <p:cNvSpPr>
            <a:spLocks noChangeShapeType="1"/>
          </p:cNvSpPr>
          <p:nvPr/>
        </p:nvSpPr>
        <p:spPr bwMode="auto">
          <a:xfrm flipH="1" flipV="1">
            <a:off x="1524000" y="2971800"/>
            <a:ext cx="609600" cy="76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442" name="Line 42"/>
          <p:cNvSpPr>
            <a:spLocks noChangeShapeType="1"/>
          </p:cNvSpPr>
          <p:nvPr/>
        </p:nvSpPr>
        <p:spPr bwMode="auto">
          <a:xfrm>
            <a:off x="2895600" y="2057400"/>
            <a:ext cx="685800" cy="609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34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22" grpId="0" animBg="1"/>
      <p:bldP spid="102428" grpId="0" animBg="1"/>
      <p:bldP spid="102429" grpId="0" animBg="1"/>
      <p:bldP spid="102430" grpId="0" animBg="1"/>
      <p:bldP spid="102431" grpId="0" animBg="1"/>
      <p:bldP spid="102432" grpId="0" animBg="1"/>
      <p:bldP spid="102433" grpId="0" animBg="1"/>
      <p:bldP spid="102434" grpId="0" animBg="1"/>
      <p:bldP spid="102435" grpId="0" animBg="1"/>
      <p:bldP spid="102436" grpId="0" animBg="1"/>
      <p:bldP spid="102437" grpId="0" animBg="1"/>
      <p:bldP spid="102438" grpId="0" animBg="1"/>
      <p:bldP spid="102439" grpId="0" animBg="1"/>
      <p:bldP spid="102440" grpId="0" animBg="1"/>
      <p:bldP spid="102441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Google</a:t>
            </a:r>
            <a:r>
              <a:rPr lang="ja-JP" altLang="en-US">
                <a:latin typeface="Arial"/>
              </a:rPr>
              <a:t>’</a:t>
            </a:r>
            <a:r>
              <a:rPr lang="en-US"/>
              <a:t>s PageRank</a:t>
            </a:r>
          </a:p>
        </p:txBody>
      </p:sp>
      <p:sp>
        <p:nvSpPr>
          <p:cNvPr id="130051" name="Text Box 3"/>
          <p:cNvSpPr txBox="1">
            <a:spLocks noChangeArrowheads="1"/>
          </p:cNvSpPr>
          <p:nvPr/>
        </p:nvSpPr>
        <p:spPr bwMode="auto">
          <a:xfrm>
            <a:off x="3733800" y="2819400"/>
            <a:ext cx="609600" cy="40011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000"/>
              <a:t>web site xxx</a:t>
            </a:r>
          </a:p>
        </p:txBody>
      </p:sp>
      <p:sp>
        <p:nvSpPr>
          <p:cNvPr id="130052" name="Text Box 4"/>
          <p:cNvSpPr txBox="1">
            <a:spLocks noChangeArrowheads="1"/>
          </p:cNvSpPr>
          <p:nvPr/>
        </p:nvSpPr>
        <p:spPr bwMode="auto">
          <a:xfrm>
            <a:off x="4495800" y="4114801"/>
            <a:ext cx="914400" cy="246221"/>
          </a:xfrm>
          <a:prstGeom prst="rect">
            <a:avLst/>
          </a:prstGeom>
          <a:solidFill>
            <a:schemeClr val="tx1">
              <a:alpha val="61000"/>
            </a:schemeClr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000"/>
              <a:t>web site yyyy</a:t>
            </a:r>
          </a:p>
        </p:txBody>
      </p:sp>
      <p:sp>
        <p:nvSpPr>
          <p:cNvPr id="130053" name="Text Box 5"/>
          <p:cNvSpPr txBox="1">
            <a:spLocks noChangeArrowheads="1"/>
          </p:cNvSpPr>
          <p:nvPr/>
        </p:nvSpPr>
        <p:spPr bwMode="auto">
          <a:xfrm>
            <a:off x="4953000" y="2971800"/>
            <a:ext cx="914400" cy="400110"/>
          </a:xfrm>
          <a:prstGeom prst="rect">
            <a:avLst/>
          </a:prstGeom>
          <a:solidFill>
            <a:srgbClr val="C0C0C0">
              <a:alpha val="97000"/>
            </a:srgbClr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000"/>
              <a:t>web site a b c d e f g</a:t>
            </a:r>
          </a:p>
        </p:txBody>
      </p:sp>
      <p:sp>
        <p:nvSpPr>
          <p:cNvPr id="130054" name="Text Box 6"/>
          <p:cNvSpPr txBox="1">
            <a:spLocks noChangeArrowheads="1"/>
          </p:cNvSpPr>
          <p:nvPr/>
        </p:nvSpPr>
        <p:spPr bwMode="auto">
          <a:xfrm>
            <a:off x="6400800" y="3756025"/>
            <a:ext cx="914400" cy="707886"/>
          </a:xfrm>
          <a:prstGeom prst="rect">
            <a:avLst/>
          </a:prstGeom>
          <a:solidFill>
            <a:schemeClr val="bg2">
              <a:alpha val="81000"/>
            </a:schemeClr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000"/>
              <a:t>web </a:t>
            </a:r>
          </a:p>
          <a:p>
            <a:pPr algn="l">
              <a:spcBef>
                <a:spcPct val="50000"/>
              </a:spcBef>
            </a:pPr>
            <a:r>
              <a:rPr lang="en-US" sz="1000"/>
              <a:t>site </a:t>
            </a:r>
          </a:p>
          <a:p>
            <a:pPr algn="l">
              <a:spcBef>
                <a:spcPct val="50000"/>
              </a:spcBef>
            </a:pPr>
            <a:r>
              <a:rPr lang="en-US" sz="1000"/>
              <a:t>pdq pdq ..</a:t>
            </a:r>
          </a:p>
        </p:txBody>
      </p:sp>
      <p:sp>
        <p:nvSpPr>
          <p:cNvPr id="130055" name="Text Box 7"/>
          <p:cNvSpPr txBox="1">
            <a:spLocks noChangeArrowheads="1"/>
          </p:cNvSpPr>
          <p:nvPr/>
        </p:nvSpPr>
        <p:spPr bwMode="auto">
          <a:xfrm>
            <a:off x="5105400" y="5432426"/>
            <a:ext cx="914400" cy="246221"/>
          </a:xfrm>
          <a:prstGeom prst="rect">
            <a:avLst/>
          </a:prstGeom>
          <a:solidFill>
            <a:schemeClr val="bg2">
              <a:alpha val="82001"/>
            </a:schemeClr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000"/>
              <a:t>web site yyyy</a:t>
            </a:r>
          </a:p>
        </p:txBody>
      </p:sp>
      <p:sp>
        <p:nvSpPr>
          <p:cNvPr id="130056" name="Line 8"/>
          <p:cNvSpPr>
            <a:spLocks noChangeShapeType="1"/>
          </p:cNvSpPr>
          <p:nvPr/>
        </p:nvSpPr>
        <p:spPr bwMode="auto">
          <a:xfrm>
            <a:off x="5029200" y="4648200"/>
            <a:ext cx="457200" cy="762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0057" name="Line 9"/>
          <p:cNvSpPr>
            <a:spLocks noChangeShapeType="1"/>
          </p:cNvSpPr>
          <p:nvPr/>
        </p:nvSpPr>
        <p:spPr bwMode="auto">
          <a:xfrm flipV="1">
            <a:off x="5481639" y="4268789"/>
            <a:ext cx="841375" cy="7302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0058" name="Line 10"/>
          <p:cNvSpPr>
            <a:spLocks noChangeShapeType="1"/>
          </p:cNvSpPr>
          <p:nvPr/>
        </p:nvSpPr>
        <p:spPr bwMode="auto">
          <a:xfrm flipH="1">
            <a:off x="5105400" y="3505200"/>
            <a:ext cx="152400" cy="533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0059" name="Line 11"/>
          <p:cNvSpPr>
            <a:spLocks noChangeShapeType="1"/>
          </p:cNvSpPr>
          <p:nvPr/>
        </p:nvSpPr>
        <p:spPr bwMode="auto">
          <a:xfrm>
            <a:off x="4114800" y="3505200"/>
            <a:ext cx="533400" cy="533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0060" name="Line 12"/>
          <p:cNvSpPr>
            <a:spLocks noChangeShapeType="1"/>
          </p:cNvSpPr>
          <p:nvPr/>
        </p:nvSpPr>
        <p:spPr bwMode="auto">
          <a:xfrm flipH="1">
            <a:off x="5562600" y="3962400"/>
            <a:ext cx="685800" cy="228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0061" name="Line 13"/>
          <p:cNvSpPr>
            <a:spLocks noChangeShapeType="1"/>
          </p:cNvSpPr>
          <p:nvPr/>
        </p:nvSpPr>
        <p:spPr bwMode="auto">
          <a:xfrm flipH="1" flipV="1">
            <a:off x="4876800" y="4724400"/>
            <a:ext cx="228600" cy="609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0062" name="Line 14"/>
          <p:cNvSpPr>
            <a:spLocks noChangeShapeType="1"/>
          </p:cNvSpPr>
          <p:nvPr/>
        </p:nvSpPr>
        <p:spPr bwMode="auto">
          <a:xfrm flipV="1">
            <a:off x="3276600" y="4572000"/>
            <a:ext cx="990600" cy="228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0063" name="Text Box 15"/>
          <p:cNvSpPr txBox="1">
            <a:spLocks noChangeArrowheads="1"/>
          </p:cNvSpPr>
          <p:nvPr/>
        </p:nvSpPr>
        <p:spPr bwMode="auto">
          <a:xfrm>
            <a:off x="2209800" y="4594225"/>
            <a:ext cx="914400" cy="400110"/>
          </a:xfrm>
          <a:prstGeom prst="rect">
            <a:avLst/>
          </a:prstGeom>
          <a:solidFill>
            <a:srgbClr val="C0C0C0">
              <a:alpha val="97000"/>
            </a:srgbClr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000"/>
              <a:t>web site a b c d e f g</a:t>
            </a:r>
          </a:p>
        </p:txBody>
      </p:sp>
      <p:sp>
        <p:nvSpPr>
          <p:cNvPr id="130064" name="Text Box 16"/>
          <p:cNvSpPr txBox="1">
            <a:spLocks noChangeArrowheads="1"/>
          </p:cNvSpPr>
          <p:nvPr/>
        </p:nvSpPr>
        <p:spPr bwMode="auto">
          <a:xfrm>
            <a:off x="6248400" y="2079625"/>
            <a:ext cx="609600" cy="40011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000"/>
              <a:t>web site xxx</a:t>
            </a:r>
          </a:p>
        </p:txBody>
      </p:sp>
      <p:sp>
        <p:nvSpPr>
          <p:cNvPr id="130065" name="Line 17"/>
          <p:cNvSpPr>
            <a:spLocks noChangeShapeType="1"/>
          </p:cNvSpPr>
          <p:nvPr/>
        </p:nvSpPr>
        <p:spPr bwMode="auto">
          <a:xfrm flipH="1">
            <a:off x="5638800" y="2514600"/>
            <a:ext cx="457200" cy="304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0066" name="Line 18"/>
          <p:cNvSpPr>
            <a:spLocks noChangeShapeType="1"/>
          </p:cNvSpPr>
          <p:nvPr/>
        </p:nvSpPr>
        <p:spPr bwMode="auto">
          <a:xfrm>
            <a:off x="6629400" y="2743200"/>
            <a:ext cx="0" cy="914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0067" name="Text Box 19"/>
          <p:cNvSpPr txBox="1">
            <a:spLocks noChangeArrowheads="1"/>
          </p:cNvSpPr>
          <p:nvPr/>
        </p:nvSpPr>
        <p:spPr bwMode="auto">
          <a:xfrm>
            <a:off x="7543800" y="2133601"/>
            <a:ext cx="2971800" cy="161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381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2000"/>
              <a:t>Imagine a </a:t>
            </a:r>
            <a:r>
              <a:rPr lang="ja-JP" altLang="en-US" sz="2000">
                <a:latin typeface="Arial"/>
              </a:rPr>
              <a:t>“</a:t>
            </a:r>
            <a:r>
              <a:rPr lang="en-US" sz="2000"/>
              <a:t>pagehopper</a:t>
            </a:r>
            <a:r>
              <a:rPr lang="ja-JP" altLang="en-US" sz="2000">
                <a:latin typeface="Arial"/>
              </a:rPr>
              <a:t>”</a:t>
            </a:r>
            <a:r>
              <a:rPr lang="en-US" sz="2000"/>
              <a:t> that always either</a:t>
            </a:r>
          </a:p>
          <a:p>
            <a:pPr algn="l">
              <a:spcBef>
                <a:spcPct val="50000"/>
              </a:spcBef>
              <a:buFontTx/>
              <a:buChar char="•"/>
            </a:pPr>
            <a:r>
              <a:rPr lang="en-US" sz="2000"/>
              <a:t> follows a random link, or</a:t>
            </a:r>
          </a:p>
          <a:p>
            <a:pPr algn="l">
              <a:spcBef>
                <a:spcPct val="50000"/>
              </a:spcBef>
              <a:buFontTx/>
              <a:buChar char="•"/>
            </a:pPr>
            <a:r>
              <a:rPr lang="en-US" sz="2000"/>
              <a:t> jumps to random page</a:t>
            </a:r>
          </a:p>
        </p:txBody>
      </p:sp>
      <p:sp>
        <p:nvSpPr>
          <p:cNvPr id="130068" name="Line 20"/>
          <p:cNvSpPr>
            <a:spLocks noChangeShapeType="1"/>
          </p:cNvSpPr>
          <p:nvPr/>
        </p:nvSpPr>
        <p:spPr bwMode="auto">
          <a:xfrm>
            <a:off x="2743200" y="1905000"/>
            <a:ext cx="838200" cy="762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0069" name="Line 21"/>
          <p:cNvSpPr>
            <a:spLocks noChangeShapeType="1"/>
          </p:cNvSpPr>
          <p:nvPr/>
        </p:nvSpPr>
        <p:spPr bwMode="auto">
          <a:xfrm flipH="1">
            <a:off x="3429000" y="5715000"/>
            <a:ext cx="1524000" cy="914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0070" name="Line 22"/>
          <p:cNvSpPr>
            <a:spLocks noChangeShapeType="1"/>
          </p:cNvSpPr>
          <p:nvPr/>
        </p:nvSpPr>
        <p:spPr bwMode="auto">
          <a:xfrm flipV="1">
            <a:off x="4495800" y="1981200"/>
            <a:ext cx="914400" cy="685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0071" name="Line 23"/>
          <p:cNvSpPr>
            <a:spLocks noChangeShapeType="1"/>
          </p:cNvSpPr>
          <p:nvPr/>
        </p:nvSpPr>
        <p:spPr bwMode="auto">
          <a:xfrm flipH="1" flipV="1">
            <a:off x="3276600" y="5029200"/>
            <a:ext cx="1524000" cy="533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0072" name="Line 24"/>
          <p:cNvSpPr>
            <a:spLocks noChangeShapeType="1"/>
          </p:cNvSpPr>
          <p:nvPr/>
        </p:nvSpPr>
        <p:spPr bwMode="auto">
          <a:xfrm>
            <a:off x="4495800" y="3200400"/>
            <a:ext cx="3810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0074" name="AutoShape 26"/>
          <p:cNvSpPr>
            <a:spLocks noChangeArrowheads="1"/>
          </p:cNvSpPr>
          <p:nvPr/>
        </p:nvSpPr>
        <p:spPr bwMode="auto">
          <a:xfrm>
            <a:off x="9601200" y="2590800"/>
            <a:ext cx="304800" cy="304800"/>
          </a:xfrm>
          <a:prstGeom prst="smileyFace">
            <a:avLst>
              <a:gd name="adj" fmla="val 4653"/>
            </a:avLst>
          </a:prstGeom>
          <a:solidFill>
            <a:srgbClr val="008000">
              <a:alpha val="30000"/>
            </a:srgbClr>
          </a:solidFill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075" name="AutoShape 27"/>
          <p:cNvSpPr>
            <a:spLocks noChangeArrowheads="1"/>
          </p:cNvSpPr>
          <p:nvPr/>
        </p:nvSpPr>
        <p:spPr bwMode="auto">
          <a:xfrm>
            <a:off x="6629400" y="1905000"/>
            <a:ext cx="304800" cy="304800"/>
          </a:xfrm>
          <a:prstGeom prst="smileyFace">
            <a:avLst>
              <a:gd name="adj" fmla="val 4653"/>
            </a:avLst>
          </a:prstGeom>
          <a:solidFill>
            <a:srgbClr val="008000">
              <a:alpha val="30000"/>
            </a:srgbClr>
          </a:solidFill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077" name="AutoShape 29"/>
          <p:cNvSpPr>
            <a:spLocks noChangeArrowheads="1"/>
          </p:cNvSpPr>
          <p:nvPr/>
        </p:nvSpPr>
        <p:spPr bwMode="auto">
          <a:xfrm>
            <a:off x="7010400" y="3657600"/>
            <a:ext cx="304800" cy="304800"/>
          </a:xfrm>
          <a:prstGeom prst="smileyFace">
            <a:avLst>
              <a:gd name="adj" fmla="val 4653"/>
            </a:avLst>
          </a:prstGeom>
          <a:solidFill>
            <a:srgbClr val="008000">
              <a:alpha val="30000"/>
            </a:srgbClr>
          </a:solidFill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078" name="AutoShape 30"/>
          <p:cNvSpPr>
            <a:spLocks noChangeArrowheads="1"/>
          </p:cNvSpPr>
          <p:nvPr/>
        </p:nvSpPr>
        <p:spPr bwMode="auto">
          <a:xfrm>
            <a:off x="5410200" y="3810000"/>
            <a:ext cx="304800" cy="304800"/>
          </a:xfrm>
          <a:prstGeom prst="smileyFace">
            <a:avLst>
              <a:gd name="adj" fmla="val 4653"/>
            </a:avLst>
          </a:prstGeom>
          <a:solidFill>
            <a:srgbClr val="008000">
              <a:alpha val="30000"/>
            </a:srgbClr>
          </a:solidFill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079" name="AutoShape 31"/>
          <p:cNvSpPr>
            <a:spLocks noChangeArrowheads="1"/>
          </p:cNvSpPr>
          <p:nvPr/>
        </p:nvSpPr>
        <p:spPr bwMode="auto">
          <a:xfrm>
            <a:off x="5562600" y="5257800"/>
            <a:ext cx="304800" cy="304800"/>
          </a:xfrm>
          <a:prstGeom prst="smileyFace">
            <a:avLst>
              <a:gd name="adj" fmla="val 4653"/>
            </a:avLst>
          </a:prstGeom>
          <a:solidFill>
            <a:srgbClr val="008000">
              <a:alpha val="30000"/>
            </a:srgbClr>
          </a:solidFill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080" name="AutoShape 32"/>
          <p:cNvSpPr>
            <a:spLocks noChangeArrowheads="1"/>
          </p:cNvSpPr>
          <p:nvPr/>
        </p:nvSpPr>
        <p:spPr bwMode="auto">
          <a:xfrm>
            <a:off x="3962400" y="2514600"/>
            <a:ext cx="304800" cy="304800"/>
          </a:xfrm>
          <a:prstGeom prst="smileyFace">
            <a:avLst>
              <a:gd name="adj" fmla="val 4653"/>
            </a:avLst>
          </a:prstGeom>
          <a:solidFill>
            <a:srgbClr val="008000">
              <a:alpha val="30000"/>
            </a:srgbClr>
          </a:solidFill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081" name="AutoShape 33"/>
          <p:cNvSpPr>
            <a:spLocks noChangeArrowheads="1"/>
          </p:cNvSpPr>
          <p:nvPr/>
        </p:nvSpPr>
        <p:spPr bwMode="auto">
          <a:xfrm>
            <a:off x="5105400" y="2743200"/>
            <a:ext cx="304800" cy="304800"/>
          </a:xfrm>
          <a:prstGeom prst="smileyFace">
            <a:avLst>
              <a:gd name="adj" fmla="val 4653"/>
            </a:avLst>
          </a:prstGeom>
          <a:solidFill>
            <a:srgbClr val="008000">
              <a:alpha val="30000"/>
            </a:srgbClr>
          </a:solidFill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082" name="AutoShape 34"/>
          <p:cNvSpPr>
            <a:spLocks noChangeArrowheads="1"/>
          </p:cNvSpPr>
          <p:nvPr/>
        </p:nvSpPr>
        <p:spPr bwMode="auto">
          <a:xfrm>
            <a:off x="4800600" y="3810000"/>
            <a:ext cx="304800" cy="304800"/>
          </a:xfrm>
          <a:prstGeom prst="smileyFace">
            <a:avLst>
              <a:gd name="adj" fmla="val 4653"/>
            </a:avLst>
          </a:prstGeom>
          <a:solidFill>
            <a:srgbClr val="008000">
              <a:alpha val="30000"/>
            </a:srgbClr>
          </a:solidFill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083" name="AutoShape 35"/>
          <p:cNvSpPr>
            <a:spLocks noChangeArrowheads="1"/>
          </p:cNvSpPr>
          <p:nvPr/>
        </p:nvSpPr>
        <p:spPr bwMode="auto">
          <a:xfrm>
            <a:off x="6172200" y="4343400"/>
            <a:ext cx="304800" cy="304800"/>
          </a:xfrm>
          <a:prstGeom prst="smileyFace">
            <a:avLst>
              <a:gd name="adj" fmla="val 4653"/>
            </a:avLst>
          </a:prstGeom>
          <a:solidFill>
            <a:srgbClr val="008000">
              <a:alpha val="30000"/>
            </a:srgbClr>
          </a:solidFill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084" name="AutoShape 36"/>
          <p:cNvSpPr>
            <a:spLocks noChangeArrowheads="1"/>
          </p:cNvSpPr>
          <p:nvPr/>
        </p:nvSpPr>
        <p:spPr bwMode="auto">
          <a:xfrm>
            <a:off x="5181600" y="4419600"/>
            <a:ext cx="304800" cy="304800"/>
          </a:xfrm>
          <a:prstGeom prst="smileyFace">
            <a:avLst>
              <a:gd name="adj" fmla="val 4653"/>
            </a:avLst>
          </a:prstGeom>
          <a:solidFill>
            <a:srgbClr val="008000">
              <a:alpha val="30000"/>
            </a:srgbClr>
          </a:solidFill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73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0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0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0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0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0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0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0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0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0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0067" grpId="0"/>
      <p:bldP spid="130074" grpId="0" animBg="1"/>
      <p:bldP spid="130075" grpId="0" animBg="1"/>
      <p:bldP spid="130077" grpId="0" animBg="1"/>
      <p:bldP spid="130078" grpId="0" animBg="1"/>
      <p:bldP spid="130079" grpId="0" animBg="1"/>
      <p:bldP spid="130080" grpId="0" animBg="1"/>
      <p:bldP spid="130081" grpId="0" animBg="1"/>
      <p:bldP spid="130082" grpId="0" animBg="1"/>
      <p:bldP spid="130083" grpId="0" animBg="1"/>
      <p:bldP spid="130084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Google</a:t>
            </a:r>
            <a:r>
              <a:rPr lang="ja-JP" altLang="en-US">
                <a:latin typeface="Arial"/>
              </a:rPr>
              <a:t>’</a:t>
            </a:r>
            <a:r>
              <a:rPr lang="en-US"/>
              <a:t>s PageRank</a:t>
            </a:r>
            <a:br>
              <a:rPr lang="en-US"/>
            </a:br>
            <a:r>
              <a:rPr lang="en-US" sz="1800"/>
              <a:t>(Brin &amp; Page, http://www-db.stanford.edu/~backrub/google.html)</a:t>
            </a:r>
          </a:p>
        </p:txBody>
      </p:sp>
      <p:sp>
        <p:nvSpPr>
          <p:cNvPr id="131075" name="Text Box 3"/>
          <p:cNvSpPr txBox="1">
            <a:spLocks noChangeArrowheads="1"/>
          </p:cNvSpPr>
          <p:nvPr/>
        </p:nvSpPr>
        <p:spPr bwMode="auto">
          <a:xfrm>
            <a:off x="3733800" y="2819400"/>
            <a:ext cx="609600" cy="40011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000"/>
              <a:t>web site xxx</a:t>
            </a:r>
          </a:p>
        </p:txBody>
      </p:sp>
      <p:sp>
        <p:nvSpPr>
          <p:cNvPr id="131076" name="Text Box 4"/>
          <p:cNvSpPr txBox="1">
            <a:spLocks noChangeArrowheads="1"/>
          </p:cNvSpPr>
          <p:nvPr/>
        </p:nvSpPr>
        <p:spPr bwMode="auto">
          <a:xfrm>
            <a:off x="4495800" y="4114801"/>
            <a:ext cx="914400" cy="246221"/>
          </a:xfrm>
          <a:prstGeom prst="rect">
            <a:avLst/>
          </a:prstGeom>
          <a:solidFill>
            <a:schemeClr val="tx1">
              <a:alpha val="61000"/>
            </a:schemeClr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000"/>
              <a:t>web site yyyy</a:t>
            </a:r>
          </a:p>
        </p:txBody>
      </p:sp>
      <p:sp>
        <p:nvSpPr>
          <p:cNvPr id="131077" name="Text Box 5"/>
          <p:cNvSpPr txBox="1">
            <a:spLocks noChangeArrowheads="1"/>
          </p:cNvSpPr>
          <p:nvPr/>
        </p:nvSpPr>
        <p:spPr bwMode="auto">
          <a:xfrm>
            <a:off x="4953000" y="2971800"/>
            <a:ext cx="914400" cy="400110"/>
          </a:xfrm>
          <a:prstGeom prst="rect">
            <a:avLst/>
          </a:prstGeom>
          <a:solidFill>
            <a:srgbClr val="C0C0C0">
              <a:alpha val="97000"/>
            </a:srgbClr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000"/>
              <a:t>web site a b c d e f g</a:t>
            </a:r>
          </a:p>
        </p:txBody>
      </p:sp>
      <p:sp>
        <p:nvSpPr>
          <p:cNvPr id="131078" name="Text Box 6"/>
          <p:cNvSpPr txBox="1">
            <a:spLocks noChangeArrowheads="1"/>
          </p:cNvSpPr>
          <p:nvPr/>
        </p:nvSpPr>
        <p:spPr bwMode="auto">
          <a:xfrm>
            <a:off x="6400800" y="3756025"/>
            <a:ext cx="914400" cy="707886"/>
          </a:xfrm>
          <a:prstGeom prst="rect">
            <a:avLst/>
          </a:prstGeom>
          <a:solidFill>
            <a:schemeClr val="bg2">
              <a:alpha val="81000"/>
            </a:schemeClr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000"/>
              <a:t>web </a:t>
            </a:r>
          </a:p>
          <a:p>
            <a:pPr algn="l">
              <a:spcBef>
                <a:spcPct val="50000"/>
              </a:spcBef>
            </a:pPr>
            <a:r>
              <a:rPr lang="en-US" sz="1000"/>
              <a:t>site </a:t>
            </a:r>
          </a:p>
          <a:p>
            <a:pPr algn="l">
              <a:spcBef>
                <a:spcPct val="50000"/>
              </a:spcBef>
            </a:pPr>
            <a:r>
              <a:rPr lang="en-US" sz="1000"/>
              <a:t>pdq pdq ..</a:t>
            </a:r>
          </a:p>
        </p:txBody>
      </p:sp>
      <p:sp>
        <p:nvSpPr>
          <p:cNvPr id="131079" name="Text Box 7"/>
          <p:cNvSpPr txBox="1">
            <a:spLocks noChangeArrowheads="1"/>
          </p:cNvSpPr>
          <p:nvPr/>
        </p:nvSpPr>
        <p:spPr bwMode="auto">
          <a:xfrm>
            <a:off x="5105400" y="5432426"/>
            <a:ext cx="914400" cy="246221"/>
          </a:xfrm>
          <a:prstGeom prst="rect">
            <a:avLst/>
          </a:prstGeom>
          <a:solidFill>
            <a:schemeClr val="bg2">
              <a:alpha val="82001"/>
            </a:schemeClr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000"/>
              <a:t>web site yyyy</a:t>
            </a:r>
          </a:p>
        </p:txBody>
      </p:sp>
      <p:sp>
        <p:nvSpPr>
          <p:cNvPr id="131080" name="Line 8"/>
          <p:cNvSpPr>
            <a:spLocks noChangeShapeType="1"/>
          </p:cNvSpPr>
          <p:nvPr/>
        </p:nvSpPr>
        <p:spPr bwMode="auto">
          <a:xfrm>
            <a:off x="5029200" y="4648200"/>
            <a:ext cx="457200" cy="762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1081" name="Line 9"/>
          <p:cNvSpPr>
            <a:spLocks noChangeShapeType="1"/>
          </p:cNvSpPr>
          <p:nvPr/>
        </p:nvSpPr>
        <p:spPr bwMode="auto">
          <a:xfrm flipV="1">
            <a:off x="5481639" y="4268789"/>
            <a:ext cx="841375" cy="7302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1082" name="Line 10"/>
          <p:cNvSpPr>
            <a:spLocks noChangeShapeType="1"/>
          </p:cNvSpPr>
          <p:nvPr/>
        </p:nvSpPr>
        <p:spPr bwMode="auto">
          <a:xfrm flipH="1">
            <a:off x="5105400" y="3505200"/>
            <a:ext cx="152400" cy="533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1083" name="Line 11"/>
          <p:cNvSpPr>
            <a:spLocks noChangeShapeType="1"/>
          </p:cNvSpPr>
          <p:nvPr/>
        </p:nvSpPr>
        <p:spPr bwMode="auto">
          <a:xfrm>
            <a:off x="4114800" y="3505200"/>
            <a:ext cx="533400" cy="533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1084" name="Line 12"/>
          <p:cNvSpPr>
            <a:spLocks noChangeShapeType="1"/>
          </p:cNvSpPr>
          <p:nvPr/>
        </p:nvSpPr>
        <p:spPr bwMode="auto">
          <a:xfrm flipH="1">
            <a:off x="5562600" y="3962400"/>
            <a:ext cx="685800" cy="228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1085" name="Line 13"/>
          <p:cNvSpPr>
            <a:spLocks noChangeShapeType="1"/>
          </p:cNvSpPr>
          <p:nvPr/>
        </p:nvSpPr>
        <p:spPr bwMode="auto">
          <a:xfrm flipH="1" flipV="1">
            <a:off x="4876800" y="4724400"/>
            <a:ext cx="228600" cy="609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1086" name="Line 14"/>
          <p:cNvSpPr>
            <a:spLocks noChangeShapeType="1"/>
          </p:cNvSpPr>
          <p:nvPr/>
        </p:nvSpPr>
        <p:spPr bwMode="auto">
          <a:xfrm flipV="1">
            <a:off x="3276600" y="4572000"/>
            <a:ext cx="990600" cy="228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1087" name="Text Box 15"/>
          <p:cNvSpPr txBox="1">
            <a:spLocks noChangeArrowheads="1"/>
          </p:cNvSpPr>
          <p:nvPr/>
        </p:nvSpPr>
        <p:spPr bwMode="auto">
          <a:xfrm>
            <a:off x="2209800" y="4594225"/>
            <a:ext cx="914400" cy="400110"/>
          </a:xfrm>
          <a:prstGeom prst="rect">
            <a:avLst/>
          </a:prstGeom>
          <a:solidFill>
            <a:srgbClr val="C0C0C0">
              <a:alpha val="97000"/>
            </a:srgbClr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000"/>
              <a:t>web site a b c d e f g</a:t>
            </a:r>
          </a:p>
        </p:txBody>
      </p:sp>
      <p:sp>
        <p:nvSpPr>
          <p:cNvPr id="131088" name="Text Box 16"/>
          <p:cNvSpPr txBox="1">
            <a:spLocks noChangeArrowheads="1"/>
          </p:cNvSpPr>
          <p:nvPr/>
        </p:nvSpPr>
        <p:spPr bwMode="auto">
          <a:xfrm>
            <a:off x="6248400" y="2079625"/>
            <a:ext cx="609600" cy="40011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000"/>
              <a:t>web site xxx</a:t>
            </a:r>
          </a:p>
        </p:txBody>
      </p:sp>
      <p:sp>
        <p:nvSpPr>
          <p:cNvPr id="131089" name="Line 17"/>
          <p:cNvSpPr>
            <a:spLocks noChangeShapeType="1"/>
          </p:cNvSpPr>
          <p:nvPr/>
        </p:nvSpPr>
        <p:spPr bwMode="auto">
          <a:xfrm flipH="1">
            <a:off x="5638800" y="2514600"/>
            <a:ext cx="457200" cy="304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1090" name="Line 18"/>
          <p:cNvSpPr>
            <a:spLocks noChangeShapeType="1"/>
          </p:cNvSpPr>
          <p:nvPr/>
        </p:nvSpPr>
        <p:spPr bwMode="auto">
          <a:xfrm>
            <a:off x="6629400" y="2743200"/>
            <a:ext cx="0" cy="914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1091" name="Text Box 19"/>
          <p:cNvSpPr txBox="1">
            <a:spLocks noChangeArrowheads="1"/>
          </p:cNvSpPr>
          <p:nvPr/>
        </p:nvSpPr>
        <p:spPr bwMode="auto">
          <a:xfrm>
            <a:off x="7543800" y="2133601"/>
            <a:ext cx="2971800" cy="405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381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2000"/>
              <a:t>Imagine a </a:t>
            </a:r>
            <a:r>
              <a:rPr lang="ja-JP" altLang="en-US" sz="2000">
                <a:latin typeface="Arial"/>
              </a:rPr>
              <a:t>“</a:t>
            </a:r>
            <a:r>
              <a:rPr lang="en-US" sz="2000"/>
              <a:t>pagehopper</a:t>
            </a:r>
            <a:r>
              <a:rPr lang="ja-JP" altLang="en-US" sz="2000">
                <a:latin typeface="Arial"/>
              </a:rPr>
              <a:t>”</a:t>
            </a:r>
            <a:r>
              <a:rPr lang="en-US" sz="2000"/>
              <a:t> that always either</a:t>
            </a:r>
          </a:p>
          <a:p>
            <a:pPr algn="l">
              <a:spcBef>
                <a:spcPct val="50000"/>
              </a:spcBef>
              <a:buFontTx/>
              <a:buChar char="•"/>
            </a:pPr>
            <a:r>
              <a:rPr lang="en-US" sz="2000"/>
              <a:t> follows a random link, or</a:t>
            </a:r>
          </a:p>
          <a:p>
            <a:pPr algn="l">
              <a:spcBef>
                <a:spcPct val="50000"/>
              </a:spcBef>
              <a:buFontTx/>
              <a:buChar char="•"/>
            </a:pPr>
            <a:r>
              <a:rPr lang="en-US" sz="2000"/>
              <a:t> jumps to random page</a:t>
            </a:r>
          </a:p>
          <a:p>
            <a:pPr algn="l">
              <a:spcBef>
                <a:spcPct val="50000"/>
              </a:spcBef>
            </a:pPr>
            <a:r>
              <a:rPr lang="en-US" sz="2000"/>
              <a:t>PageRank ranks pages by the amount of time the pagehopper spends on a page:</a:t>
            </a:r>
          </a:p>
          <a:p>
            <a:pPr algn="l">
              <a:spcBef>
                <a:spcPct val="50000"/>
              </a:spcBef>
              <a:buFontTx/>
              <a:buChar char="•"/>
            </a:pPr>
            <a:r>
              <a:rPr lang="en-US" sz="2000"/>
              <a:t> or, if there were many pagehoppers, PageRank is the expected </a:t>
            </a:r>
            <a:r>
              <a:rPr lang="ja-JP" altLang="en-US" sz="2000">
                <a:latin typeface="Arial"/>
              </a:rPr>
              <a:t>“</a:t>
            </a:r>
            <a:r>
              <a:rPr lang="en-US" sz="2000"/>
              <a:t>crowd size</a:t>
            </a:r>
            <a:r>
              <a:rPr lang="ja-JP" altLang="en-US" sz="2000">
                <a:latin typeface="Arial"/>
              </a:rPr>
              <a:t>”</a:t>
            </a:r>
            <a:endParaRPr lang="en-US" sz="2000"/>
          </a:p>
        </p:txBody>
      </p:sp>
      <p:sp>
        <p:nvSpPr>
          <p:cNvPr id="131092" name="Line 20"/>
          <p:cNvSpPr>
            <a:spLocks noChangeShapeType="1"/>
          </p:cNvSpPr>
          <p:nvPr/>
        </p:nvSpPr>
        <p:spPr bwMode="auto">
          <a:xfrm>
            <a:off x="2743200" y="1905000"/>
            <a:ext cx="838200" cy="762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1093" name="Line 21"/>
          <p:cNvSpPr>
            <a:spLocks noChangeShapeType="1"/>
          </p:cNvSpPr>
          <p:nvPr/>
        </p:nvSpPr>
        <p:spPr bwMode="auto">
          <a:xfrm flipH="1">
            <a:off x="3429000" y="5715000"/>
            <a:ext cx="1524000" cy="914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1094" name="Line 22"/>
          <p:cNvSpPr>
            <a:spLocks noChangeShapeType="1"/>
          </p:cNvSpPr>
          <p:nvPr/>
        </p:nvSpPr>
        <p:spPr bwMode="auto">
          <a:xfrm flipV="1">
            <a:off x="4495800" y="1981200"/>
            <a:ext cx="914400" cy="685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1095" name="Line 23"/>
          <p:cNvSpPr>
            <a:spLocks noChangeShapeType="1"/>
          </p:cNvSpPr>
          <p:nvPr/>
        </p:nvSpPr>
        <p:spPr bwMode="auto">
          <a:xfrm flipH="1" flipV="1">
            <a:off x="3276600" y="5029200"/>
            <a:ext cx="1524000" cy="533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1096" name="Line 24"/>
          <p:cNvSpPr>
            <a:spLocks noChangeShapeType="1"/>
          </p:cNvSpPr>
          <p:nvPr/>
        </p:nvSpPr>
        <p:spPr bwMode="auto">
          <a:xfrm>
            <a:off x="4495800" y="3200400"/>
            <a:ext cx="3810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1098" name="AutoShape 26"/>
          <p:cNvSpPr>
            <a:spLocks noChangeArrowheads="1"/>
          </p:cNvSpPr>
          <p:nvPr/>
        </p:nvSpPr>
        <p:spPr bwMode="auto">
          <a:xfrm>
            <a:off x="6629400" y="1905000"/>
            <a:ext cx="304800" cy="304800"/>
          </a:xfrm>
          <a:prstGeom prst="smileyFace">
            <a:avLst>
              <a:gd name="adj" fmla="val 4653"/>
            </a:avLst>
          </a:prstGeom>
          <a:solidFill>
            <a:srgbClr val="008000">
              <a:alpha val="30000"/>
            </a:srgbClr>
          </a:solidFill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1099" name="AutoShape 27"/>
          <p:cNvSpPr>
            <a:spLocks noChangeArrowheads="1"/>
          </p:cNvSpPr>
          <p:nvPr/>
        </p:nvSpPr>
        <p:spPr bwMode="auto">
          <a:xfrm>
            <a:off x="7010400" y="3657600"/>
            <a:ext cx="304800" cy="304800"/>
          </a:xfrm>
          <a:prstGeom prst="smileyFace">
            <a:avLst>
              <a:gd name="adj" fmla="val 4653"/>
            </a:avLst>
          </a:prstGeom>
          <a:solidFill>
            <a:srgbClr val="008000">
              <a:alpha val="30000"/>
            </a:srgbClr>
          </a:solidFill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1100" name="AutoShape 28"/>
          <p:cNvSpPr>
            <a:spLocks noChangeArrowheads="1"/>
          </p:cNvSpPr>
          <p:nvPr/>
        </p:nvSpPr>
        <p:spPr bwMode="auto">
          <a:xfrm>
            <a:off x="5410200" y="3810000"/>
            <a:ext cx="304800" cy="304800"/>
          </a:xfrm>
          <a:prstGeom prst="smileyFace">
            <a:avLst>
              <a:gd name="adj" fmla="val 4653"/>
            </a:avLst>
          </a:prstGeom>
          <a:solidFill>
            <a:srgbClr val="008000">
              <a:alpha val="30000"/>
            </a:srgbClr>
          </a:solidFill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1101" name="AutoShape 29"/>
          <p:cNvSpPr>
            <a:spLocks noChangeArrowheads="1"/>
          </p:cNvSpPr>
          <p:nvPr/>
        </p:nvSpPr>
        <p:spPr bwMode="auto">
          <a:xfrm>
            <a:off x="5562600" y="5257800"/>
            <a:ext cx="304800" cy="304800"/>
          </a:xfrm>
          <a:prstGeom prst="smileyFace">
            <a:avLst>
              <a:gd name="adj" fmla="val 4653"/>
            </a:avLst>
          </a:prstGeom>
          <a:solidFill>
            <a:srgbClr val="008000">
              <a:alpha val="30000"/>
            </a:srgbClr>
          </a:solidFill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1102" name="AutoShape 30"/>
          <p:cNvSpPr>
            <a:spLocks noChangeArrowheads="1"/>
          </p:cNvSpPr>
          <p:nvPr/>
        </p:nvSpPr>
        <p:spPr bwMode="auto">
          <a:xfrm>
            <a:off x="3962400" y="2514600"/>
            <a:ext cx="304800" cy="304800"/>
          </a:xfrm>
          <a:prstGeom prst="smileyFace">
            <a:avLst>
              <a:gd name="adj" fmla="val 4653"/>
            </a:avLst>
          </a:prstGeom>
          <a:solidFill>
            <a:srgbClr val="008000">
              <a:alpha val="30000"/>
            </a:srgbClr>
          </a:solidFill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1103" name="AutoShape 31"/>
          <p:cNvSpPr>
            <a:spLocks noChangeArrowheads="1"/>
          </p:cNvSpPr>
          <p:nvPr/>
        </p:nvSpPr>
        <p:spPr bwMode="auto">
          <a:xfrm>
            <a:off x="5105400" y="2743200"/>
            <a:ext cx="304800" cy="304800"/>
          </a:xfrm>
          <a:prstGeom prst="smileyFace">
            <a:avLst>
              <a:gd name="adj" fmla="val 4653"/>
            </a:avLst>
          </a:prstGeom>
          <a:solidFill>
            <a:srgbClr val="008000">
              <a:alpha val="30000"/>
            </a:srgbClr>
          </a:solidFill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1104" name="AutoShape 32"/>
          <p:cNvSpPr>
            <a:spLocks noChangeArrowheads="1"/>
          </p:cNvSpPr>
          <p:nvPr/>
        </p:nvSpPr>
        <p:spPr bwMode="auto">
          <a:xfrm>
            <a:off x="4800600" y="3810000"/>
            <a:ext cx="304800" cy="304800"/>
          </a:xfrm>
          <a:prstGeom prst="smileyFace">
            <a:avLst>
              <a:gd name="adj" fmla="val 4653"/>
            </a:avLst>
          </a:prstGeom>
          <a:solidFill>
            <a:srgbClr val="008000">
              <a:alpha val="30000"/>
            </a:srgbClr>
          </a:solidFill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1105" name="AutoShape 33"/>
          <p:cNvSpPr>
            <a:spLocks noChangeArrowheads="1"/>
          </p:cNvSpPr>
          <p:nvPr/>
        </p:nvSpPr>
        <p:spPr bwMode="auto">
          <a:xfrm>
            <a:off x="6172200" y="4343400"/>
            <a:ext cx="304800" cy="304800"/>
          </a:xfrm>
          <a:prstGeom prst="smileyFace">
            <a:avLst>
              <a:gd name="adj" fmla="val 4653"/>
            </a:avLst>
          </a:prstGeom>
          <a:solidFill>
            <a:srgbClr val="008000">
              <a:alpha val="30000"/>
            </a:srgbClr>
          </a:solidFill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1106" name="AutoShape 34"/>
          <p:cNvSpPr>
            <a:spLocks noChangeArrowheads="1"/>
          </p:cNvSpPr>
          <p:nvPr/>
        </p:nvSpPr>
        <p:spPr bwMode="auto">
          <a:xfrm>
            <a:off x="5181600" y="4419600"/>
            <a:ext cx="304800" cy="304800"/>
          </a:xfrm>
          <a:prstGeom prst="smileyFace">
            <a:avLst>
              <a:gd name="adj" fmla="val 4653"/>
            </a:avLst>
          </a:prstGeom>
          <a:solidFill>
            <a:srgbClr val="008000">
              <a:alpha val="30000"/>
            </a:srgbClr>
          </a:solidFill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1108" name="AutoShape 36"/>
          <p:cNvSpPr>
            <a:spLocks noChangeArrowheads="1"/>
          </p:cNvSpPr>
          <p:nvPr/>
        </p:nvSpPr>
        <p:spPr bwMode="auto">
          <a:xfrm>
            <a:off x="3810000" y="3352800"/>
            <a:ext cx="304800" cy="304800"/>
          </a:xfrm>
          <a:prstGeom prst="smileyFace">
            <a:avLst>
              <a:gd name="adj" fmla="val 4653"/>
            </a:avLst>
          </a:prstGeom>
          <a:solidFill>
            <a:srgbClr val="008000">
              <a:alpha val="30000"/>
            </a:srgbClr>
          </a:solidFill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1109" name="AutoShape 37"/>
          <p:cNvSpPr>
            <a:spLocks noChangeArrowheads="1"/>
          </p:cNvSpPr>
          <p:nvPr/>
        </p:nvSpPr>
        <p:spPr bwMode="auto">
          <a:xfrm>
            <a:off x="5105400" y="4038600"/>
            <a:ext cx="304800" cy="304800"/>
          </a:xfrm>
          <a:prstGeom prst="smileyFace">
            <a:avLst>
              <a:gd name="adj" fmla="val 4653"/>
            </a:avLst>
          </a:prstGeom>
          <a:solidFill>
            <a:srgbClr val="008000">
              <a:alpha val="30000"/>
            </a:srgbClr>
          </a:solidFill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1110" name="AutoShape 38"/>
          <p:cNvSpPr>
            <a:spLocks noChangeArrowheads="1"/>
          </p:cNvSpPr>
          <p:nvPr/>
        </p:nvSpPr>
        <p:spPr bwMode="auto">
          <a:xfrm>
            <a:off x="5029200" y="5181600"/>
            <a:ext cx="304800" cy="304800"/>
          </a:xfrm>
          <a:prstGeom prst="smileyFace">
            <a:avLst>
              <a:gd name="adj" fmla="val 4653"/>
            </a:avLst>
          </a:prstGeom>
          <a:solidFill>
            <a:srgbClr val="008000">
              <a:alpha val="30000"/>
            </a:srgbClr>
          </a:solidFill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1111" name="AutoShape 39"/>
          <p:cNvSpPr>
            <a:spLocks noChangeArrowheads="1"/>
          </p:cNvSpPr>
          <p:nvPr/>
        </p:nvSpPr>
        <p:spPr bwMode="auto">
          <a:xfrm>
            <a:off x="3124200" y="4495800"/>
            <a:ext cx="304800" cy="304800"/>
          </a:xfrm>
          <a:prstGeom prst="smileyFace">
            <a:avLst>
              <a:gd name="adj" fmla="val 4653"/>
            </a:avLst>
          </a:prstGeom>
          <a:solidFill>
            <a:srgbClr val="008000">
              <a:alpha val="30000"/>
            </a:srgbClr>
          </a:solidFill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1112" name="AutoShape 40"/>
          <p:cNvSpPr>
            <a:spLocks noChangeArrowheads="1"/>
          </p:cNvSpPr>
          <p:nvPr/>
        </p:nvSpPr>
        <p:spPr bwMode="auto">
          <a:xfrm>
            <a:off x="4191000" y="4191000"/>
            <a:ext cx="304800" cy="304800"/>
          </a:xfrm>
          <a:prstGeom prst="smileyFace">
            <a:avLst>
              <a:gd name="adj" fmla="val 4653"/>
            </a:avLst>
          </a:prstGeom>
          <a:solidFill>
            <a:srgbClr val="008000">
              <a:alpha val="30000"/>
            </a:srgbClr>
          </a:solidFill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1113" name="AutoShape 41"/>
          <p:cNvSpPr>
            <a:spLocks noChangeArrowheads="1"/>
          </p:cNvSpPr>
          <p:nvPr/>
        </p:nvSpPr>
        <p:spPr bwMode="auto">
          <a:xfrm>
            <a:off x="2743200" y="5029200"/>
            <a:ext cx="304800" cy="304800"/>
          </a:xfrm>
          <a:prstGeom prst="smileyFace">
            <a:avLst>
              <a:gd name="adj" fmla="val 4653"/>
            </a:avLst>
          </a:prstGeom>
          <a:solidFill>
            <a:srgbClr val="008000">
              <a:alpha val="30000"/>
            </a:srgbClr>
          </a:solidFill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1114" name="AutoShape 42"/>
          <p:cNvSpPr>
            <a:spLocks noChangeArrowheads="1"/>
          </p:cNvSpPr>
          <p:nvPr/>
        </p:nvSpPr>
        <p:spPr bwMode="auto">
          <a:xfrm>
            <a:off x="4495800" y="4343400"/>
            <a:ext cx="304800" cy="304800"/>
          </a:xfrm>
          <a:prstGeom prst="smileyFace">
            <a:avLst>
              <a:gd name="adj" fmla="val 4653"/>
            </a:avLst>
          </a:prstGeom>
          <a:solidFill>
            <a:srgbClr val="008000">
              <a:alpha val="30000"/>
            </a:srgbClr>
          </a:solidFill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1115" name="AutoShape 43"/>
          <p:cNvSpPr>
            <a:spLocks noChangeArrowheads="1"/>
          </p:cNvSpPr>
          <p:nvPr/>
        </p:nvSpPr>
        <p:spPr bwMode="auto">
          <a:xfrm>
            <a:off x="5715000" y="5562600"/>
            <a:ext cx="304800" cy="304800"/>
          </a:xfrm>
          <a:prstGeom prst="smileyFace">
            <a:avLst>
              <a:gd name="adj" fmla="val 4653"/>
            </a:avLst>
          </a:prstGeom>
          <a:solidFill>
            <a:srgbClr val="008000">
              <a:alpha val="30000"/>
            </a:srgbClr>
          </a:solidFill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1116" name="AutoShape 44"/>
          <p:cNvSpPr>
            <a:spLocks noChangeArrowheads="1"/>
          </p:cNvSpPr>
          <p:nvPr/>
        </p:nvSpPr>
        <p:spPr bwMode="auto">
          <a:xfrm>
            <a:off x="4800600" y="4191000"/>
            <a:ext cx="304800" cy="304800"/>
          </a:xfrm>
          <a:prstGeom prst="smileyFace">
            <a:avLst>
              <a:gd name="adj" fmla="val 4653"/>
            </a:avLst>
          </a:prstGeom>
          <a:solidFill>
            <a:srgbClr val="008000">
              <a:alpha val="30000"/>
            </a:srgbClr>
          </a:solidFill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3291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2-03-14 at 2.58.3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2035" y="1483854"/>
            <a:ext cx="8529234" cy="5103222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Walks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766042" y="5541190"/>
            <a:ext cx="37852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avoids messy “dead ends”….</a:t>
            </a:r>
          </a:p>
        </p:txBody>
      </p:sp>
    </p:spTree>
    <p:extLst>
      <p:ext uri="{BB962C8B-B14F-4D97-AF65-F5344CB8AC3E}">
        <p14:creationId xmlns:p14="http://schemas.microsoft.com/office/powerpoint/2010/main" val="10561720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Walks: PageRank</a:t>
            </a:r>
          </a:p>
        </p:txBody>
      </p:sp>
      <p:pic>
        <p:nvPicPr>
          <p:cNvPr id="4" name="Picture 3" descr="Screen Shot 2012-03-14 at 2.59.0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9728" y="1508241"/>
            <a:ext cx="7897219" cy="5039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9321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Walks: PageRank</a:t>
            </a:r>
          </a:p>
        </p:txBody>
      </p:sp>
      <p:pic>
        <p:nvPicPr>
          <p:cNvPr id="2" name="Picture 1" descr="Screen Shot 2012-03-14 at 3.00.0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0300" y="1535705"/>
            <a:ext cx="8622201" cy="51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71276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>
                <a:latin typeface="Arial" charset="0"/>
              </a:rPr>
              <a:t>Graph = Matrix</a:t>
            </a:r>
            <a:br>
              <a:rPr lang="en-US">
                <a:latin typeface="Arial" charset="0"/>
              </a:rPr>
            </a:br>
            <a:r>
              <a:rPr lang="en-US" sz="2800">
                <a:latin typeface="Arial" charset="0"/>
              </a:rPr>
              <a:t>Vector = Node </a:t>
            </a:r>
            <a:r>
              <a:rPr lang="en-US" sz="2800">
                <a:latin typeface="Arial" charset="0"/>
                <a:sym typeface="Wingdings" charset="0"/>
              </a:rPr>
              <a:t> Weight</a:t>
            </a:r>
            <a:endParaRPr lang="en-US">
              <a:latin typeface="Arial" charset="0"/>
            </a:endParaRPr>
          </a:p>
        </p:txBody>
      </p:sp>
      <p:sp>
        <p:nvSpPr>
          <p:cNvPr id="13" name="Oval 12"/>
          <p:cNvSpPr/>
          <p:nvPr/>
        </p:nvSpPr>
        <p:spPr bwMode="auto">
          <a:xfrm>
            <a:off x="10188576" y="3429001"/>
            <a:ext cx="479425" cy="481013"/>
          </a:xfrm>
          <a:prstGeom prst="ellipse">
            <a:avLst/>
          </a:prstGeom>
          <a:solidFill>
            <a:schemeClr val="accent3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82287" tIns="41143" rIns="82287" bIns="41143"/>
          <a:lstStyle/>
          <a:p>
            <a:pPr>
              <a:buFont typeface="Times New Roman" pitchFamily="16" charset="0"/>
              <a:buNone/>
              <a:defRPr/>
            </a:pPr>
            <a:r>
              <a:rPr lang="en-US" dirty="0">
                <a:latin typeface="Times New Roman" pitchFamily="16" charset="0"/>
              </a:rPr>
              <a:t>H</a:t>
            </a:r>
          </a:p>
        </p:txBody>
      </p:sp>
      <p:graphicFrame>
        <p:nvGraphicFramePr>
          <p:cNvPr id="50" name="Table 49"/>
          <p:cNvGraphicFramePr>
            <a:graphicFrameLocks noGrp="1"/>
          </p:cNvGraphicFramePr>
          <p:nvPr/>
        </p:nvGraphicFramePr>
        <p:xfrm>
          <a:off x="2049463" y="1920875"/>
          <a:ext cx="3910016" cy="363378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554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54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54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54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545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545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545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545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545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5456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5456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30344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</a:t>
                      </a:r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B</a:t>
                      </a:r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</a:t>
                      </a:r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</a:t>
                      </a:r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E</a:t>
                      </a:r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F</a:t>
                      </a:r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G</a:t>
                      </a:r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H</a:t>
                      </a:r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</a:t>
                      </a:r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J</a:t>
                      </a:r>
                    </a:p>
                  </a:txBody>
                  <a:tcPr marL="82316" marR="82316" marT="41137" marB="41137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0344">
                <a:tc>
                  <a:txBody>
                    <a:bodyPr/>
                    <a:lstStyle/>
                    <a:p>
                      <a:r>
                        <a:rPr lang="en-US" sz="1600" dirty="0"/>
                        <a:t>A</a:t>
                      </a:r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r>
                        <a:rPr lang="en-US" sz="1600" b="1" dirty="0"/>
                        <a:t>_</a:t>
                      </a:r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r>
                        <a:rPr lang="en-US" sz="1600" b="1" dirty="0"/>
                        <a:t>1</a:t>
                      </a:r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r>
                        <a:rPr lang="en-US" sz="1600" b="1" dirty="0"/>
                        <a:t>1</a:t>
                      </a:r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endParaRPr lang="en-US" sz="1600" b="1" dirty="0"/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endParaRPr lang="en-US" sz="1600" b="1"/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r>
                        <a:rPr lang="en-US" sz="1600" b="1" dirty="0"/>
                        <a:t>1</a:t>
                      </a:r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endParaRPr lang="en-US" sz="1600" b="1"/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endParaRPr lang="en-US" sz="1600" b="1"/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endParaRPr lang="en-US" sz="1600" b="1"/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endParaRPr lang="en-US" sz="1600" b="1"/>
                    </a:p>
                  </a:txBody>
                  <a:tcPr marL="82316" marR="82316" marT="41137" marB="41137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0344">
                <a:tc>
                  <a:txBody>
                    <a:bodyPr/>
                    <a:lstStyle/>
                    <a:p>
                      <a:r>
                        <a:rPr lang="en-US" sz="1600" dirty="0"/>
                        <a:t>B</a:t>
                      </a:r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r>
                        <a:rPr lang="en-US" sz="1600" b="1" dirty="0"/>
                        <a:t>1</a:t>
                      </a:r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r>
                        <a:rPr lang="en-US" sz="1600" b="1" dirty="0"/>
                        <a:t>_</a:t>
                      </a:r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r>
                        <a:rPr lang="en-US" sz="1600" b="1" dirty="0"/>
                        <a:t>1</a:t>
                      </a:r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endParaRPr lang="en-US" sz="1600" b="1"/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endParaRPr lang="en-US" sz="1600" b="1"/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endParaRPr lang="en-US" sz="1600" b="1"/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endParaRPr lang="en-US" sz="1600" b="1"/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endParaRPr lang="en-US" sz="1600" b="1"/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endParaRPr lang="en-US" sz="1600" b="1"/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endParaRPr lang="en-US" sz="1600" b="1"/>
                    </a:p>
                  </a:txBody>
                  <a:tcPr marL="82316" marR="82316" marT="41137" marB="41137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0344">
                <a:tc>
                  <a:txBody>
                    <a:bodyPr/>
                    <a:lstStyle/>
                    <a:p>
                      <a:r>
                        <a:rPr lang="en-US" sz="1600" dirty="0"/>
                        <a:t>C</a:t>
                      </a:r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r>
                        <a:rPr lang="en-US" sz="1600" b="1" dirty="0"/>
                        <a:t>1</a:t>
                      </a:r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r>
                        <a:rPr lang="en-US" sz="1600" b="1" dirty="0"/>
                        <a:t>1</a:t>
                      </a:r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r>
                        <a:rPr lang="en-US" sz="1600" b="1" dirty="0"/>
                        <a:t>_</a:t>
                      </a:r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endParaRPr lang="en-US" sz="1600" b="1"/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endParaRPr lang="en-US" sz="1600" b="1"/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endParaRPr lang="en-US" sz="1600" b="1"/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endParaRPr lang="en-US" sz="1600" b="1"/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endParaRPr lang="en-US" sz="1600" b="1"/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endParaRPr lang="en-US" sz="1600" b="1"/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endParaRPr lang="en-US" sz="1600" b="1"/>
                    </a:p>
                  </a:txBody>
                  <a:tcPr marL="82316" marR="82316" marT="41137" marB="41137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0344">
                <a:tc>
                  <a:txBody>
                    <a:bodyPr/>
                    <a:lstStyle/>
                    <a:p>
                      <a:r>
                        <a:rPr lang="en-US" sz="1600" dirty="0"/>
                        <a:t>D</a:t>
                      </a:r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endParaRPr lang="en-US" sz="1600" b="1"/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endParaRPr lang="en-US" sz="1600" b="1"/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r>
                        <a:rPr lang="en-US" sz="1600" b="1" dirty="0"/>
                        <a:t>_</a:t>
                      </a:r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r>
                        <a:rPr lang="en-US" sz="1600" b="1" dirty="0"/>
                        <a:t>1</a:t>
                      </a:r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r>
                        <a:rPr lang="en-US" sz="1600" b="1" dirty="0"/>
                        <a:t>1</a:t>
                      </a:r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endParaRPr lang="en-US" sz="1600" b="1"/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endParaRPr lang="en-US" sz="1600" b="1"/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endParaRPr lang="en-US" sz="1600" b="1" dirty="0"/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endParaRPr lang="en-US" sz="1600" b="1" dirty="0"/>
                    </a:p>
                  </a:txBody>
                  <a:tcPr marL="82316" marR="82316" marT="41137" marB="41137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0344">
                <a:tc>
                  <a:txBody>
                    <a:bodyPr/>
                    <a:lstStyle/>
                    <a:p>
                      <a:r>
                        <a:rPr lang="en-US" sz="1600" dirty="0"/>
                        <a:t>E</a:t>
                      </a:r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endParaRPr lang="en-US" sz="1600" b="1" dirty="0"/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endParaRPr lang="en-US" sz="1600" b="1"/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endParaRPr lang="en-US" sz="1600" b="1"/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r>
                        <a:rPr lang="en-US" sz="1600" b="1" dirty="0"/>
                        <a:t>1</a:t>
                      </a:r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r>
                        <a:rPr lang="en-US" sz="1600" b="1" dirty="0"/>
                        <a:t>_</a:t>
                      </a:r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r>
                        <a:rPr lang="en-US" sz="1600" b="1" dirty="0"/>
                        <a:t>1</a:t>
                      </a:r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endParaRPr lang="en-US" sz="1600" b="1"/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endParaRPr lang="en-US" sz="1600" b="1"/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endParaRPr lang="en-US" sz="1600" b="1"/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endParaRPr lang="en-US" sz="1600" b="1"/>
                    </a:p>
                  </a:txBody>
                  <a:tcPr marL="82316" marR="82316" marT="41137" marB="41137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0344">
                <a:tc>
                  <a:txBody>
                    <a:bodyPr/>
                    <a:lstStyle/>
                    <a:p>
                      <a:r>
                        <a:rPr lang="en-US" sz="1600" dirty="0"/>
                        <a:t>F</a:t>
                      </a:r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r>
                        <a:rPr lang="en-US" sz="1600" b="1" dirty="0"/>
                        <a:t>1</a:t>
                      </a:r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endParaRPr lang="en-US" sz="1600" b="1"/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endParaRPr lang="en-US" sz="1600" b="1"/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r>
                        <a:rPr lang="en-US" sz="1600" b="1" dirty="0"/>
                        <a:t>1</a:t>
                      </a:r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r>
                        <a:rPr lang="en-US" sz="1600" b="1" dirty="0"/>
                        <a:t>1</a:t>
                      </a:r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r>
                        <a:rPr lang="en-US" sz="1600" b="1" dirty="0"/>
                        <a:t>_</a:t>
                      </a:r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endParaRPr lang="en-US" sz="1600" b="1"/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endParaRPr lang="en-US" sz="1600" b="1"/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endParaRPr lang="en-US" sz="1600" b="1"/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endParaRPr lang="en-US" sz="1600" b="1" dirty="0"/>
                    </a:p>
                  </a:txBody>
                  <a:tcPr marL="82316" marR="82316" marT="41137" marB="41137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0344">
                <a:tc>
                  <a:txBody>
                    <a:bodyPr/>
                    <a:lstStyle/>
                    <a:p>
                      <a:r>
                        <a:rPr lang="en-US" sz="1600" dirty="0"/>
                        <a:t>G</a:t>
                      </a:r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endParaRPr lang="en-US" sz="1600" b="1"/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endParaRPr lang="en-US" sz="1600" b="1"/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endParaRPr lang="en-US" sz="1600" b="1"/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endParaRPr lang="en-US" sz="1600" b="1"/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endParaRPr lang="en-US" sz="1600" b="1"/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endParaRPr lang="en-US" sz="1600" b="1"/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r>
                        <a:rPr lang="en-US" sz="1600" b="1" dirty="0"/>
                        <a:t>_</a:t>
                      </a:r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endParaRPr lang="en-US" sz="1600" b="1"/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r>
                        <a:rPr lang="en-US" sz="1600" b="1" dirty="0"/>
                        <a:t>1</a:t>
                      </a:r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r>
                        <a:rPr lang="en-US" sz="1600" b="1" dirty="0"/>
                        <a:t>1</a:t>
                      </a:r>
                    </a:p>
                  </a:txBody>
                  <a:tcPr marL="82316" marR="82316" marT="41137" marB="41137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0344">
                <a:tc>
                  <a:txBody>
                    <a:bodyPr/>
                    <a:lstStyle/>
                    <a:p>
                      <a:r>
                        <a:rPr lang="en-US" sz="1600" dirty="0"/>
                        <a:t>H</a:t>
                      </a:r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endParaRPr lang="en-US" sz="1600" b="1"/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endParaRPr lang="en-US" sz="1600" b="1"/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endParaRPr lang="en-US" sz="1600" b="1"/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endParaRPr lang="en-US" sz="1600" b="1"/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endParaRPr lang="en-US" sz="1600" b="1"/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endParaRPr lang="en-US" sz="1600" b="1"/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endParaRPr lang="en-US" sz="1600" b="1" dirty="0"/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r>
                        <a:rPr lang="en-US" sz="1600" b="1" dirty="0"/>
                        <a:t>_</a:t>
                      </a:r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r>
                        <a:rPr lang="en-US" sz="1600" b="1" dirty="0"/>
                        <a:t>1</a:t>
                      </a:r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r>
                        <a:rPr lang="en-US" sz="1600" b="1" dirty="0"/>
                        <a:t>1</a:t>
                      </a:r>
                    </a:p>
                  </a:txBody>
                  <a:tcPr marL="82316" marR="82316" marT="41137" marB="41137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0344">
                <a:tc>
                  <a:txBody>
                    <a:bodyPr/>
                    <a:lstStyle/>
                    <a:p>
                      <a:r>
                        <a:rPr lang="en-US" sz="1600" dirty="0"/>
                        <a:t>I</a:t>
                      </a:r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endParaRPr lang="en-US" sz="1600" b="1"/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endParaRPr lang="en-US" sz="1600" b="1"/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endParaRPr lang="en-US" sz="1600" b="1"/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endParaRPr lang="en-US" sz="1600" b="1"/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endParaRPr lang="en-US" sz="1600" b="1"/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endParaRPr lang="en-US" sz="1600" b="1"/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r>
                        <a:rPr lang="en-US" sz="1600" b="1" dirty="0"/>
                        <a:t>1</a:t>
                      </a:r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r>
                        <a:rPr lang="en-US" sz="1600" b="1" dirty="0"/>
                        <a:t>1</a:t>
                      </a:r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r>
                        <a:rPr lang="en-US" sz="1600" b="1" dirty="0"/>
                        <a:t>_</a:t>
                      </a:r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r>
                        <a:rPr lang="en-US" sz="1600" b="1" dirty="0"/>
                        <a:t>1</a:t>
                      </a:r>
                    </a:p>
                  </a:txBody>
                  <a:tcPr marL="82316" marR="82316" marT="41137" marB="41137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30344">
                <a:tc>
                  <a:txBody>
                    <a:bodyPr/>
                    <a:lstStyle/>
                    <a:p>
                      <a:r>
                        <a:rPr lang="en-US" sz="1600" dirty="0"/>
                        <a:t>J</a:t>
                      </a:r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endParaRPr lang="en-US" sz="1600" b="1" dirty="0"/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endParaRPr lang="en-US" sz="1600" b="1"/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endParaRPr lang="en-US" sz="1600" b="1"/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endParaRPr lang="en-US" sz="1600" b="1"/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endParaRPr lang="en-US" sz="1600" b="1"/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endParaRPr lang="en-US" sz="1600" b="1"/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r>
                        <a:rPr lang="en-US" sz="1600" b="1" dirty="0"/>
                        <a:t>1</a:t>
                      </a:r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r>
                        <a:rPr lang="en-US" sz="1600" b="1" dirty="0"/>
                        <a:t>1</a:t>
                      </a:r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r>
                        <a:rPr lang="en-US" sz="1600" b="1" dirty="0"/>
                        <a:t>1</a:t>
                      </a:r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r>
                        <a:rPr lang="en-US" sz="1600" b="1" dirty="0"/>
                        <a:t>_</a:t>
                      </a:r>
                    </a:p>
                  </a:txBody>
                  <a:tcPr marL="82316" marR="82316" marT="41137" marB="41137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pSp>
        <p:nvGrpSpPr>
          <p:cNvPr id="6294" name="Group 29"/>
          <p:cNvGrpSpPr>
            <a:grpSpLocks/>
          </p:cNvGrpSpPr>
          <p:nvPr/>
        </p:nvGrpSpPr>
        <p:grpSpPr bwMode="auto">
          <a:xfrm>
            <a:off x="7535863" y="1920875"/>
            <a:ext cx="2881312" cy="2947988"/>
            <a:chOff x="5841206" y="2134394"/>
            <a:chExt cx="3657600" cy="3810000"/>
          </a:xfrm>
        </p:grpSpPr>
        <p:sp>
          <p:nvSpPr>
            <p:cNvPr id="4" name="Oval 3"/>
            <p:cNvSpPr/>
            <p:nvPr/>
          </p:nvSpPr>
          <p:spPr bwMode="auto">
            <a:xfrm>
              <a:off x="6756110" y="3047399"/>
              <a:ext cx="532015" cy="533441"/>
            </a:xfrm>
            <a:prstGeom prst="ellipse">
              <a:avLst/>
            </a:prstGeom>
            <a:solidFill>
              <a:schemeClr val="accent3">
                <a:lumMod val="9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buFont typeface="Times New Roman" pitchFamily="16" charset="0"/>
                <a:buNone/>
                <a:defRPr/>
              </a:pPr>
              <a:r>
                <a:rPr lang="en-US" dirty="0">
                  <a:latin typeface="Times New Roman" pitchFamily="16" charset="0"/>
                </a:rPr>
                <a:t>A</a:t>
              </a:r>
            </a:p>
          </p:txBody>
        </p:sp>
        <p:sp>
          <p:nvSpPr>
            <p:cNvPr id="5" name="Oval 4"/>
            <p:cNvSpPr/>
            <p:nvPr/>
          </p:nvSpPr>
          <p:spPr bwMode="auto">
            <a:xfrm>
              <a:off x="5841206" y="3353101"/>
              <a:ext cx="534029" cy="533441"/>
            </a:xfrm>
            <a:prstGeom prst="ellipse">
              <a:avLst/>
            </a:prstGeom>
            <a:solidFill>
              <a:schemeClr val="accent3">
                <a:lumMod val="9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buFont typeface="Times New Roman" pitchFamily="16" charset="0"/>
                <a:buNone/>
                <a:defRPr/>
              </a:pPr>
              <a:r>
                <a:rPr lang="en-US" dirty="0">
                  <a:latin typeface="Times New Roman" pitchFamily="16" charset="0"/>
                </a:rPr>
                <a:t>B</a:t>
              </a:r>
            </a:p>
          </p:txBody>
        </p:sp>
        <p:sp>
          <p:nvSpPr>
            <p:cNvPr id="6" name="Oval 5"/>
            <p:cNvSpPr/>
            <p:nvPr/>
          </p:nvSpPr>
          <p:spPr bwMode="auto">
            <a:xfrm>
              <a:off x="6375235" y="2134394"/>
              <a:ext cx="532015" cy="533441"/>
            </a:xfrm>
            <a:prstGeom prst="ellipse">
              <a:avLst/>
            </a:prstGeom>
            <a:solidFill>
              <a:schemeClr val="accent3">
                <a:lumMod val="9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buFont typeface="Times New Roman" pitchFamily="16" charset="0"/>
                <a:buNone/>
                <a:defRPr/>
              </a:pPr>
              <a:r>
                <a:rPr lang="en-US" dirty="0">
                  <a:latin typeface="Times New Roman" pitchFamily="16" charset="0"/>
                </a:rPr>
                <a:t>C</a:t>
              </a:r>
            </a:p>
          </p:txBody>
        </p:sp>
        <p:sp>
          <p:nvSpPr>
            <p:cNvPr id="7" name="Oval 6"/>
            <p:cNvSpPr/>
            <p:nvPr/>
          </p:nvSpPr>
          <p:spPr bwMode="auto">
            <a:xfrm>
              <a:off x="6907250" y="4647722"/>
              <a:ext cx="534030" cy="533441"/>
            </a:xfrm>
            <a:prstGeom prst="ellipse">
              <a:avLst/>
            </a:prstGeom>
            <a:solidFill>
              <a:schemeClr val="accent3">
                <a:lumMod val="9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buFont typeface="Times New Roman" pitchFamily="16" charset="0"/>
                <a:buNone/>
                <a:defRPr/>
              </a:pPr>
              <a:r>
                <a:rPr lang="en-US" dirty="0">
                  <a:latin typeface="Times New Roman" pitchFamily="16" charset="0"/>
                </a:rPr>
                <a:t>F</a:t>
              </a:r>
            </a:p>
          </p:txBody>
        </p:sp>
        <p:sp>
          <p:nvSpPr>
            <p:cNvPr id="8" name="Oval 7"/>
            <p:cNvSpPr/>
            <p:nvPr/>
          </p:nvSpPr>
          <p:spPr bwMode="auto">
            <a:xfrm>
              <a:off x="5994362" y="4953424"/>
              <a:ext cx="532015" cy="533441"/>
            </a:xfrm>
            <a:prstGeom prst="ellipse">
              <a:avLst/>
            </a:prstGeom>
            <a:solidFill>
              <a:schemeClr val="accent3">
                <a:lumMod val="9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buFont typeface="Times New Roman" pitchFamily="16" charset="0"/>
                <a:buNone/>
                <a:defRPr/>
              </a:pPr>
              <a:r>
                <a:rPr lang="en-US" dirty="0">
                  <a:latin typeface="Times New Roman" pitchFamily="16" charset="0"/>
                </a:rPr>
                <a:t>D</a:t>
              </a:r>
            </a:p>
          </p:txBody>
        </p:sp>
        <p:sp>
          <p:nvSpPr>
            <p:cNvPr id="9" name="Oval 8"/>
            <p:cNvSpPr/>
            <p:nvPr/>
          </p:nvSpPr>
          <p:spPr bwMode="auto">
            <a:xfrm>
              <a:off x="7288125" y="5410953"/>
              <a:ext cx="534029" cy="533441"/>
            </a:xfrm>
            <a:prstGeom prst="ellipse">
              <a:avLst/>
            </a:prstGeom>
            <a:solidFill>
              <a:schemeClr val="accent3">
                <a:lumMod val="9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buFont typeface="Times New Roman" pitchFamily="16" charset="0"/>
                <a:buNone/>
                <a:defRPr/>
              </a:pPr>
              <a:r>
                <a:rPr lang="en-US" dirty="0">
                  <a:latin typeface="Times New Roman" pitchFamily="16" charset="0"/>
                </a:rPr>
                <a:t>E</a:t>
              </a:r>
            </a:p>
          </p:txBody>
        </p:sp>
        <p:sp>
          <p:nvSpPr>
            <p:cNvPr id="11" name="Oval 10"/>
            <p:cNvSpPr/>
            <p:nvPr/>
          </p:nvSpPr>
          <p:spPr bwMode="auto">
            <a:xfrm>
              <a:off x="8964777" y="3353101"/>
              <a:ext cx="534029" cy="533441"/>
            </a:xfrm>
            <a:prstGeom prst="ellipse">
              <a:avLst/>
            </a:prstGeom>
            <a:solidFill>
              <a:schemeClr val="accent3">
                <a:lumMod val="9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buFont typeface="Times New Roman" pitchFamily="16" charset="0"/>
                <a:buNone/>
                <a:defRPr/>
              </a:pPr>
              <a:r>
                <a:rPr lang="en-US" dirty="0">
                  <a:latin typeface="Times New Roman" pitchFamily="16" charset="0"/>
                </a:rPr>
                <a:t>G</a:t>
              </a:r>
            </a:p>
          </p:txBody>
        </p:sp>
        <p:sp>
          <p:nvSpPr>
            <p:cNvPr id="12" name="Oval 11"/>
            <p:cNvSpPr/>
            <p:nvPr/>
          </p:nvSpPr>
          <p:spPr bwMode="auto">
            <a:xfrm>
              <a:off x="8051887" y="3658805"/>
              <a:ext cx="532015" cy="533441"/>
            </a:xfrm>
            <a:prstGeom prst="ellipse">
              <a:avLst/>
            </a:prstGeom>
            <a:solidFill>
              <a:schemeClr val="accent3">
                <a:lumMod val="9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buFont typeface="Times New Roman" pitchFamily="16" charset="0"/>
                <a:buNone/>
                <a:defRPr/>
              </a:pPr>
              <a:r>
                <a:rPr lang="en-US" dirty="0">
                  <a:latin typeface="Times New Roman" pitchFamily="16" charset="0"/>
                </a:rPr>
                <a:t>I</a:t>
              </a:r>
            </a:p>
          </p:txBody>
        </p:sp>
        <p:sp>
          <p:nvSpPr>
            <p:cNvPr id="14" name="Oval 13"/>
            <p:cNvSpPr/>
            <p:nvPr/>
          </p:nvSpPr>
          <p:spPr bwMode="auto">
            <a:xfrm>
              <a:off x="8432762" y="4419983"/>
              <a:ext cx="532015" cy="533441"/>
            </a:xfrm>
            <a:prstGeom prst="ellipse">
              <a:avLst/>
            </a:prstGeom>
            <a:solidFill>
              <a:schemeClr val="accent3">
                <a:lumMod val="9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buFont typeface="Times New Roman" pitchFamily="16" charset="0"/>
                <a:buNone/>
                <a:defRPr/>
              </a:pPr>
              <a:r>
                <a:rPr lang="en-US" dirty="0">
                  <a:latin typeface="Times New Roman" pitchFamily="16" charset="0"/>
                </a:rPr>
                <a:t>J</a:t>
              </a:r>
            </a:p>
          </p:txBody>
        </p:sp>
        <p:cxnSp>
          <p:nvCxnSpPr>
            <p:cNvPr id="6345" name="Straight Connector 15"/>
            <p:cNvCxnSpPr>
              <a:cxnSpLocks noChangeShapeType="1"/>
              <a:stCxn id="5" idx="0"/>
              <a:endCxn id="6" idx="3"/>
            </p:cNvCxnSpPr>
            <p:nvPr/>
          </p:nvCxnSpPr>
          <p:spPr bwMode="auto">
            <a:xfrm rot="5400000" flipH="1" flipV="1">
              <a:off x="5898356" y="2799230"/>
              <a:ext cx="763915" cy="34481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6346" name="Straight Connector 18"/>
            <p:cNvCxnSpPr>
              <a:cxnSpLocks noChangeShapeType="1"/>
              <a:stCxn id="4" idx="2"/>
              <a:endCxn id="5" idx="7"/>
            </p:cNvCxnSpPr>
            <p:nvPr/>
          </p:nvCxnSpPr>
          <p:spPr bwMode="auto">
            <a:xfrm rot="10800000" flipV="1">
              <a:off x="6296492" y="3315493"/>
              <a:ext cx="459115" cy="11621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6347" name="Straight Connector 25"/>
            <p:cNvCxnSpPr>
              <a:cxnSpLocks noChangeShapeType="1"/>
              <a:stCxn id="4" idx="5"/>
              <a:endCxn id="12" idx="1"/>
            </p:cNvCxnSpPr>
            <p:nvPr/>
          </p:nvCxnSpPr>
          <p:spPr bwMode="auto">
            <a:xfrm rot="16200000" flipH="1">
              <a:off x="7553791" y="3161179"/>
              <a:ext cx="232430" cy="91823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6348" name="Straight Connector 28"/>
            <p:cNvCxnSpPr>
              <a:cxnSpLocks noChangeShapeType="1"/>
              <a:stCxn id="12" idx="6"/>
              <a:endCxn id="13" idx="1"/>
            </p:cNvCxnSpPr>
            <p:nvPr/>
          </p:nvCxnSpPr>
          <p:spPr bwMode="auto">
            <a:xfrm>
              <a:off x="8584406" y="3925094"/>
              <a:ext cx="712482" cy="24943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6349" name="Straight Connector 32"/>
            <p:cNvCxnSpPr>
              <a:cxnSpLocks noChangeShapeType="1"/>
              <a:stCxn id="11" idx="2"/>
              <a:endCxn id="12" idx="7"/>
            </p:cNvCxnSpPr>
            <p:nvPr/>
          </p:nvCxnSpPr>
          <p:spPr bwMode="auto">
            <a:xfrm rot="10800000" flipV="1">
              <a:off x="8506292" y="3620293"/>
              <a:ext cx="459115" cy="11621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6350" name="Straight Connector 34"/>
            <p:cNvCxnSpPr>
              <a:cxnSpLocks noChangeShapeType="1"/>
              <a:stCxn id="14" idx="0"/>
              <a:endCxn id="12" idx="5"/>
            </p:cNvCxnSpPr>
            <p:nvPr/>
          </p:nvCxnSpPr>
          <p:spPr bwMode="auto">
            <a:xfrm rot="16200000" flipV="1">
              <a:off x="8449142" y="4170829"/>
              <a:ext cx="306715" cy="19241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6351" name="Straight Connector 37"/>
            <p:cNvCxnSpPr>
              <a:cxnSpLocks noChangeShapeType="1"/>
              <a:stCxn id="8" idx="6"/>
              <a:endCxn id="7" idx="3"/>
            </p:cNvCxnSpPr>
            <p:nvPr/>
          </p:nvCxnSpPr>
          <p:spPr bwMode="auto">
            <a:xfrm flipV="1">
              <a:off x="6527006" y="5104279"/>
              <a:ext cx="459115" cy="11621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6352" name="Straight Connector 39"/>
            <p:cNvCxnSpPr>
              <a:cxnSpLocks noChangeShapeType="1"/>
              <a:stCxn id="7" idx="5"/>
              <a:endCxn id="9" idx="0"/>
            </p:cNvCxnSpPr>
            <p:nvPr/>
          </p:nvCxnSpPr>
          <p:spPr bwMode="auto">
            <a:xfrm rot="16200000" flipH="1">
              <a:off x="7306141" y="5161428"/>
              <a:ext cx="306715" cy="19241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6353" name="Straight Connector 43"/>
            <p:cNvCxnSpPr>
              <a:cxnSpLocks noChangeShapeType="1"/>
              <a:stCxn id="4" idx="4"/>
              <a:endCxn id="7" idx="0"/>
            </p:cNvCxnSpPr>
            <p:nvPr/>
          </p:nvCxnSpPr>
          <p:spPr bwMode="auto">
            <a:xfrm rot="16200000" flipH="1">
              <a:off x="6565106" y="4039394"/>
              <a:ext cx="106680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6354" name="Straight Connector 45"/>
            <p:cNvCxnSpPr>
              <a:cxnSpLocks noChangeShapeType="1"/>
              <a:stCxn id="14" idx="7"/>
              <a:endCxn id="13" idx="2"/>
            </p:cNvCxnSpPr>
            <p:nvPr/>
          </p:nvCxnSpPr>
          <p:spPr bwMode="auto">
            <a:xfrm rot="5400000" flipH="1" flipV="1">
              <a:off x="8995105" y="4286000"/>
              <a:ext cx="104697" cy="32032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6355" name="Straight Connector 26"/>
            <p:cNvCxnSpPr>
              <a:cxnSpLocks noChangeShapeType="1"/>
              <a:stCxn id="6" idx="5"/>
              <a:endCxn id="4" idx="0"/>
            </p:cNvCxnSpPr>
            <p:nvPr/>
          </p:nvCxnSpPr>
          <p:spPr bwMode="auto">
            <a:xfrm rot="16200000" flipH="1">
              <a:off x="6696541" y="2723028"/>
              <a:ext cx="459115" cy="19241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6356" name="Straight Connector 30"/>
            <p:cNvCxnSpPr>
              <a:cxnSpLocks noChangeShapeType="1"/>
              <a:stCxn id="8" idx="5"/>
              <a:endCxn id="9" idx="2"/>
            </p:cNvCxnSpPr>
            <p:nvPr/>
          </p:nvCxnSpPr>
          <p:spPr bwMode="auto">
            <a:xfrm rot="16200000" flipH="1">
              <a:off x="6734641" y="5123328"/>
              <a:ext cx="268615" cy="84011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6357" name="Straight Connector 33"/>
            <p:cNvCxnSpPr>
              <a:cxnSpLocks noChangeShapeType="1"/>
              <a:stCxn id="11" idx="4"/>
              <a:endCxn id="14" idx="7"/>
            </p:cNvCxnSpPr>
            <p:nvPr/>
          </p:nvCxnSpPr>
          <p:spPr bwMode="auto">
            <a:xfrm rot="5400000">
              <a:off x="8753942" y="4020344"/>
              <a:ext cx="611515" cy="34481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graphicFrame>
        <p:nvGraphicFramePr>
          <p:cNvPr id="42" name="Table 41"/>
          <p:cNvGraphicFramePr>
            <a:graphicFrameLocks noGrp="1"/>
          </p:cNvGraphicFramePr>
          <p:nvPr/>
        </p:nvGraphicFramePr>
        <p:xfrm>
          <a:off x="6164263" y="1920875"/>
          <a:ext cx="711200" cy="363378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55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0344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L="82350" marR="82350" marT="41137" marB="41137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</a:t>
                      </a:r>
                    </a:p>
                  </a:txBody>
                  <a:tcPr marL="82350" marR="82350" marT="41137" marB="41137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0344">
                <a:tc>
                  <a:txBody>
                    <a:bodyPr/>
                    <a:lstStyle/>
                    <a:p>
                      <a:r>
                        <a:rPr lang="en-US" sz="1600" dirty="0"/>
                        <a:t>A</a:t>
                      </a:r>
                    </a:p>
                  </a:txBody>
                  <a:tcPr marL="82350" marR="82350" marT="41137" marB="41137"/>
                </a:tc>
                <a:tc>
                  <a:txBody>
                    <a:bodyPr/>
                    <a:lstStyle/>
                    <a:p>
                      <a:r>
                        <a:rPr lang="en-US" sz="1600" b="1" dirty="0"/>
                        <a:t>3</a:t>
                      </a:r>
                    </a:p>
                  </a:txBody>
                  <a:tcPr marL="82350" marR="82350" marT="41137" marB="41137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0344">
                <a:tc>
                  <a:txBody>
                    <a:bodyPr/>
                    <a:lstStyle/>
                    <a:p>
                      <a:r>
                        <a:rPr lang="en-US" sz="1600" dirty="0"/>
                        <a:t>B</a:t>
                      </a:r>
                    </a:p>
                  </a:txBody>
                  <a:tcPr marL="82350" marR="82350" marT="41137" marB="41137"/>
                </a:tc>
                <a:tc>
                  <a:txBody>
                    <a:bodyPr/>
                    <a:lstStyle/>
                    <a:p>
                      <a:r>
                        <a:rPr lang="en-US" sz="1600" b="1" dirty="0"/>
                        <a:t>2</a:t>
                      </a:r>
                    </a:p>
                  </a:txBody>
                  <a:tcPr marL="82350" marR="82350" marT="41137" marB="41137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0344">
                <a:tc>
                  <a:txBody>
                    <a:bodyPr/>
                    <a:lstStyle/>
                    <a:p>
                      <a:r>
                        <a:rPr lang="en-US" sz="1600" dirty="0"/>
                        <a:t>C</a:t>
                      </a:r>
                    </a:p>
                  </a:txBody>
                  <a:tcPr marL="82350" marR="82350" marT="41137" marB="41137"/>
                </a:tc>
                <a:tc>
                  <a:txBody>
                    <a:bodyPr/>
                    <a:lstStyle/>
                    <a:p>
                      <a:r>
                        <a:rPr lang="en-US" sz="1600" b="1" dirty="0"/>
                        <a:t>3</a:t>
                      </a:r>
                    </a:p>
                  </a:txBody>
                  <a:tcPr marL="82350" marR="82350" marT="41137" marB="41137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0344">
                <a:tc>
                  <a:txBody>
                    <a:bodyPr/>
                    <a:lstStyle/>
                    <a:p>
                      <a:r>
                        <a:rPr lang="en-US" sz="1600" dirty="0"/>
                        <a:t>D</a:t>
                      </a:r>
                    </a:p>
                  </a:txBody>
                  <a:tcPr marL="82350" marR="82350" marT="41137" marB="41137"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L="82350" marR="82350" marT="41137" marB="41137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0344">
                <a:tc>
                  <a:txBody>
                    <a:bodyPr/>
                    <a:lstStyle/>
                    <a:p>
                      <a:r>
                        <a:rPr lang="en-US" sz="1600" dirty="0"/>
                        <a:t>E</a:t>
                      </a:r>
                    </a:p>
                  </a:txBody>
                  <a:tcPr marL="82350" marR="82350" marT="41137" marB="41137"/>
                </a:tc>
                <a:tc>
                  <a:txBody>
                    <a:bodyPr/>
                    <a:lstStyle/>
                    <a:p>
                      <a:endParaRPr lang="en-US" sz="1600" b="1" dirty="0"/>
                    </a:p>
                  </a:txBody>
                  <a:tcPr marL="82350" marR="82350" marT="41137" marB="41137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0344">
                <a:tc>
                  <a:txBody>
                    <a:bodyPr/>
                    <a:lstStyle/>
                    <a:p>
                      <a:r>
                        <a:rPr lang="en-US" sz="1600" dirty="0"/>
                        <a:t>F</a:t>
                      </a:r>
                    </a:p>
                  </a:txBody>
                  <a:tcPr marL="82350" marR="82350" marT="41137" marB="41137"/>
                </a:tc>
                <a:tc>
                  <a:txBody>
                    <a:bodyPr/>
                    <a:lstStyle/>
                    <a:p>
                      <a:endParaRPr lang="en-US" sz="1600" b="1"/>
                    </a:p>
                  </a:txBody>
                  <a:tcPr marL="82350" marR="82350" marT="41137" marB="41137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0344">
                <a:tc>
                  <a:txBody>
                    <a:bodyPr/>
                    <a:lstStyle/>
                    <a:p>
                      <a:r>
                        <a:rPr lang="en-US" sz="1600" dirty="0"/>
                        <a:t>G</a:t>
                      </a:r>
                    </a:p>
                  </a:txBody>
                  <a:tcPr marL="82350" marR="82350" marT="41137" marB="41137"/>
                </a:tc>
                <a:tc>
                  <a:txBody>
                    <a:bodyPr/>
                    <a:lstStyle/>
                    <a:p>
                      <a:endParaRPr lang="en-US" sz="1600" b="1"/>
                    </a:p>
                  </a:txBody>
                  <a:tcPr marL="82350" marR="82350" marT="41137" marB="41137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0344">
                <a:tc>
                  <a:txBody>
                    <a:bodyPr/>
                    <a:lstStyle/>
                    <a:p>
                      <a:r>
                        <a:rPr lang="en-US" sz="1600" dirty="0"/>
                        <a:t>H</a:t>
                      </a:r>
                    </a:p>
                  </a:txBody>
                  <a:tcPr marL="82350" marR="82350" marT="41137" marB="41137"/>
                </a:tc>
                <a:tc>
                  <a:txBody>
                    <a:bodyPr/>
                    <a:lstStyle/>
                    <a:p>
                      <a:endParaRPr lang="en-US" sz="1600" b="1"/>
                    </a:p>
                  </a:txBody>
                  <a:tcPr marL="82350" marR="82350" marT="41137" marB="41137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0344">
                <a:tc>
                  <a:txBody>
                    <a:bodyPr/>
                    <a:lstStyle/>
                    <a:p>
                      <a:r>
                        <a:rPr lang="en-US" sz="1600" dirty="0"/>
                        <a:t>I</a:t>
                      </a:r>
                    </a:p>
                  </a:txBody>
                  <a:tcPr marL="82350" marR="82350" marT="41137" marB="41137"/>
                </a:tc>
                <a:tc>
                  <a:txBody>
                    <a:bodyPr/>
                    <a:lstStyle/>
                    <a:p>
                      <a:endParaRPr lang="en-US" sz="1600" b="1"/>
                    </a:p>
                  </a:txBody>
                  <a:tcPr marL="82350" marR="82350" marT="41137" marB="41137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30344">
                <a:tc>
                  <a:txBody>
                    <a:bodyPr/>
                    <a:lstStyle/>
                    <a:p>
                      <a:r>
                        <a:rPr lang="en-US" sz="1600" dirty="0"/>
                        <a:t>J</a:t>
                      </a:r>
                    </a:p>
                  </a:txBody>
                  <a:tcPr marL="82350" marR="82350" marT="41137" marB="41137"/>
                </a:tc>
                <a:tc>
                  <a:txBody>
                    <a:bodyPr/>
                    <a:lstStyle/>
                    <a:p>
                      <a:endParaRPr lang="en-US" sz="1600" b="1" dirty="0"/>
                    </a:p>
                  </a:txBody>
                  <a:tcPr marL="82350" marR="82350" marT="41137" marB="41137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6334" name="TextBox 47"/>
          <p:cNvSpPr txBox="1">
            <a:spLocks noChangeArrowheads="1"/>
          </p:cNvSpPr>
          <p:nvPr/>
        </p:nvSpPr>
        <p:spPr bwMode="auto">
          <a:xfrm>
            <a:off x="5322888" y="1404938"/>
            <a:ext cx="508000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287" tIns="41143" rIns="82287" bIns="41143">
            <a:spAutoFit/>
          </a:bodyPr>
          <a:lstStyle>
            <a:lvl1pPr>
              <a:defRPr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3200"/>
              <a:t>M</a:t>
            </a:r>
            <a:endParaRPr lang="en-US"/>
          </a:p>
        </p:txBody>
      </p:sp>
      <p:sp>
        <p:nvSpPr>
          <p:cNvPr id="6335" name="TextBox 48"/>
          <p:cNvSpPr txBox="1">
            <a:spLocks noChangeArrowheads="1"/>
          </p:cNvSpPr>
          <p:nvPr/>
        </p:nvSpPr>
        <p:spPr bwMode="auto">
          <a:xfrm>
            <a:off x="6318250" y="1373189"/>
            <a:ext cx="393700" cy="57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287" tIns="41143" rIns="82287" bIns="41143">
            <a:spAutoFit/>
          </a:bodyPr>
          <a:lstStyle>
            <a:lvl1pPr>
              <a:defRPr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3200"/>
              <a:t>v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06639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PageRank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Let </a:t>
            </a:r>
            <a:r>
              <a:rPr lang="en-US" b="1" dirty="0"/>
              <a:t>u </a:t>
            </a:r>
            <a:r>
              <a:rPr lang="en-US" dirty="0"/>
              <a:t>= (1/N, …, 1/N)</a:t>
            </a:r>
          </a:p>
          <a:p>
            <a:pPr lvl="1"/>
            <a:r>
              <a:rPr lang="en-US" dirty="0"/>
              <a:t>dimension = #nodes N</a:t>
            </a:r>
          </a:p>
          <a:p>
            <a:r>
              <a:rPr lang="en-US" dirty="0"/>
              <a:t>Let A = adjacency matrix: [</a:t>
            </a:r>
            <a:r>
              <a:rPr lang="en-US" dirty="0" err="1"/>
              <a:t>a</a:t>
            </a:r>
            <a:r>
              <a:rPr lang="en-US" baseline="-25000" dirty="0" err="1"/>
              <a:t>ij</a:t>
            </a:r>
            <a:r>
              <a:rPr lang="en-US" dirty="0"/>
              <a:t>=1 </a:t>
            </a:r>
            <a:r>
              <a:rPr lang="en-US" dirty="0">
                <a:sym typeface="Wingdings"/>
              </a:rPr>
              <a:t> </a:t>
            </a:r>
            <a:r>
              <a:rPr lang="en-US" dirty="0" err="1">
                <a:sym typeface="Wingdings"/>
              </a:rPr>
              <a:t>i</a:t>
            </a:r>
            <a:r>
              <a:rPr lang="en-US" dirty="0">
                <a:sym typeface="Wingdings"/>
              </a:rPr>
              <a:t> links to j]</a:t>
            </a:r>
          </a:p>
          <a:p>
            <a:r>
              <a:rPr lang="en-US" dirty="0">
                <a:sym typeface="Wingdings"/>
              </a:rPr>
              <a:t>Let W = [</a:t>
            </a:r>
            <a:r>
              <a:rPr lang="en-US" dirty="0" err="1">
                <a:sym typeface="Wingdings"/>
              </a:rPr>
              <a:t>w</a:t>
            </a:r>
            <a:r>
              <a:rPr lang="en-US" baseline="-25000" dirty="0" err="1">
                <a:sym typeface="Wingdings"/>
              </a:rPr>
              <a:t>ij</a:t>
            </a:r>
            <a:r>
              <a:rPr lang="en-US" dirty="0">
                <a:sym typeface="Wingdings"/>
              </a:rPr>
              <a:t> = </a:t>
            </a:r>
            <a:r>
              <a:rPr lang="en-US" dirty="0" err="1">
                <a:sym typeface="Wingdings"/>
              </a:rPr>
              <a:t>a</a:t>
            </a:r>
            <a:r>
              <a:rPr lang="en-US" baseline="-25000" dirty="0" err="1">
                <a:sym typeface="Wingdings"/>
              </a:rPr>
              <a:t>ij</a:t>
            </a:r>
            <a:r>
              <a:rPr lang="en-US" dirty="0">
                <a:sym typeface="Wingdings"/>
              </a:rPr>
              <a:t>/</a:t>
            </a:r>
            <a:r>
              <a:rPr lang="en-US" dirty="0" err="1">
                <a:sym typeface="Wingdings"/>
              </a:rPr>
              <a:t>outdegree</a:t>
            </a:r>
            <a:r>
              <a:rPr lang="en-US" dirty="0">
                <a:sym typeface="Wingdings"/>
              </a:rPr>
              <a:t>(</a:t>
            </a:r>
            <a:r>
              <a:rPr lang="en-US" dirty="0" err="1">
                <a:sym typeface="Wingdings"/>
              </a:rPr>
              <a:t>i</a:t>
            </a:r>
            <a:r>
              <a:rPr lang="en-US" dirty="0">
                <a:sym typeface="Wingdings"/>
              </a:rPr>
              <a:t>)]</a:t>
            </a:r>
          </a:p>
          <a:p>
            <a:pPr lvl="1"/>
            <a:r>
              <a:rPr lang="en-US" dirty="0" err="1">
                <a:sym typeface="Wingdings"/>
              </a:rPr>
              <a:t>w</a:t>
            </a:r>
            <a:r>
              <a:rPr lang="en-US" baseline="-25000" dirty="0" err="1">
                <a:sym typeface="Wingdings"/>
              </a:rPr>
              <a:t>ij</a:t>
            </a:r>
            <a:r>
              <a:rPr lang="en-US" dirty="0">
                <a:sym typeface="Wingdings"/>
              </a:rPr>
              <a:t> is probability of jump from </a:t>
            </a:r>
            <a:r>
              <a:rPr lang="en-US" dirty="0" err="1">
                <a:sym typeface="Wingdings"/>
              </a:rPr>
              <a:t>i</a:t>
            </a:r>
            <a:r>
              <a:rPr lang="en-US" dirty="0">
                <a:sym typeface="Wingdings"/>
              </a:rPr>
              <a:t> to j</a:t>
            </a:r>
          </a:p>
          <a:p>
            <a:r>
              <a:rPr lang="en-US" dirty="0"/>
              <a:t>Let </a:t>
            </a:r>
            <a:r>
              <a:rPr lang="en-US" b="1" dirty="0"/>
              <a:t>v</a:t>
            </a:r>
            <a:r>
              <a:rPr lang="en-US" baseline="30000" dirty="0"/>
              <a:t>0</a:t>
            </a:r>
            <a:r>
              <a:rPr lang="en-US" dirty="0"/>
              <a:t> = (1,1,….,1) </a:t>
            </a:r>
          </a:p>
          <a:p>
            <a:pPr lvl="1"/>
            <a:r>
              <a:rPr lang="en-US" dirty="0"/>
              <a:t>or anything else you want</a:t>
            </a:r>
          </a:p>
          <a:p>
            <a:r>
              <a:rPr lang="en-US" dirty="0"/>
              <a:t>Repeat until converged:</a:t>
            </a:r>
          </a:p>
          <a:p>
            <a:pPr lvl="1"/>
            <a:r>
              <a:rPr lang="en-US" dirty="0"/>
              <a:t>Let </a:t>
            </a:r>
            <a:r>
              <a:rPr lang="en-US" b="1" dirty="0"/>
              <a:t>v</a:t>
            </a:r>
            <a:r>
              <a:rPr lang="en-US" baseline="30000" dirty="0"/>
              <a:t>t+1 </a:t>
            </a:r>
            <a:r>
              <a:rPr lang="en-US" dirty="0"/>
              <a:t>= c</a:t>
            </a:r>
            <a:r>
              <a:rPr lang="en-US" b="1" dirty="0"/>
              <a:t>u</a:t>
            </a:r>
            <a:r>
              <a:rPr lang="en-US" dirty="0"/>
              <a:t> + (1-c)</a:t>
            </a:r>
            <a:r>
              <a:rPr lang="en-US" b="1" dirty="0" err="1"/>
              <a:t>Wv</a:t>
            </a:r>
            <a:r>
              <a:rPr lang="en-US" baseline="30000" dirty="0" err="1"/>
              <a:t>t</a:t>
            </a:r>
            <a:endParaRPr lang="en-US" baseline="30000" dirty="0"/>
          </a:p>
          <a:p>
            <a:pPr lvl="2"/>
            <a:r>
              <a:rPr lang="en-US" sz="2400" dirty="0"/>
              <a:t>c is probability of jumping “anywhere randomly”</a:t>
            </a:r>
          </a:p>
        </p:txBody>
      </p:sp>
    </p:spTree>
    <p:extLst>
      <p:ext uri="{BB962C8B-B14F-4D97-AF65-F5344CB8AC3E}">
        <p14:creationId xmlns:p14="http://schemas.microsoft.com/office/powerpoint/2010/main" val="1266088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Properties of Graphs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Descriptive statistics</a:t>
            </a:r>
          </a:p>
          <a:p>
            <a:endParaRPr lang="en-US" dirty="0"/>
          </a:p>
          <a:p>
            <a:r>
              <a:rPr lang="en-US" dirty="0"/>
              <a:t>Number of connected components</a:t>
            </a:r>
          </a:p>
          <a:p>
            <a:r>
              <a:rPr lang="en-US" dirty="0"/>
              <a:t>Diameter</a:t>
            </a:r>
          </a:p>
          <a:p>
            <a:r>
              <a:rPr lang="en-US" dirty="0"/>
              <a:t>Degree distribution</a:t>
            </a:r>
          </a:p>
          <a:p>
            <a:r>
              <a:rPr lang="en-US" dirty="0"/>
              <a:t>Centrality</a:t>
            </a:r>
          </a:p>
          <a:p>
            <a:r>
              <a:rPr lang="mr-IN" dirty="0"/>
              <a:t>…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90027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206DE-0678-47AD-54D6-C57EBD8C16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Next: spectral clustering!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93AF71-0A71-7AB8-9B5E-FCD488BAF1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559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iteseer.png"/>
          <p:cNvPicPr>
            <a:picLocks noChangeAspect="1"/>
          </p:cNvPicPr>
          <p:nvPr/>
        </p:nvPicPr>
        <p:blipFill>
          <a:blip r:embed="rId2"/>
          <a:srcRect l="12500" t="12177" r="13333" b="12177"/>
          <a:stretch>
            <a:fillRect/>
          </a:stretch>
        </p:blipFill>
        <p:spPr>
          <a:xfrm>
            <a:off x="1875295" y="365125"/>
            <a:ext cx="875071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3234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log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1"/>
            <a:ext cx="9154476" cy="6850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0368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Properties of Graphs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Models of formation and growth</a:t>
            </a:r>
          </a:p>
          <a:p>
            <a:endParaRPr lang="en-US" dirty="0"/>
          </a:p>
          <a:p>
            <a:r>
              <a:rPr lang="en-US" dirty="0" err="1"/>
              <a:t>Erdos-Rayni</a:t>
            </a:r>
            <a:endParaRPr lang="en-US" dirty="0"/>
          </a:p>
          <a:p>
            <a:r>
              <a:rPr lang="en-US" dirty="0"/>
              <a:t>Watts-</a:t>
            </a:r>
            <a:r>
              <a:rPr lang="en-US" dirty="0" err="1"/>
              <a:t>Strogatz</a:t>
            </a:r>
            <a:endParaRPr lang="en-US" dirty="0"/>
          </a:p>
          <a:p>
            <a:r>
              <a:rPr lang="en-US" dirty="0"/>
              <a:t>Preferential attachment</a:t>
            </a:r>
          </a:p>
          <a:p>
            <a:r>
              <a:rPr lang="en-US" dirty="0"/>
              <a:t>Stochastic block models</a:t>
            </a:r>
          </a:p>
          <a:p>
            <a:r>
              <a:rPr lang="mr-IN" dirty="0"/>
              <a:t>…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73701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Biology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5"/>
            <a:ext cx="4071932" cy="4351338"/>
          </a:xfrm>
        </p:spPr>
        <p:txBody>
          <a:bodyPr/>
          <a:lstStyle/>
          <a:p>
            <a:r>
              <a:rPr lang="en-US" dirty="0"/>
              <a:t>Protein-protein interaction networks</a:t>
            </a:r>
          </a:p>
          <a:p>
            <a:pPr lvl="1"/>
            <a:r>
              <a:rPr lang="en-US" dirty="0"/>
              <a:t>Nodes: proteins</a:t>
            </a:r>
          </a:p>
          <a:p>
            <a:pPr lvl="1"/>
            <a:r>
              <a:rPr lang="en-US" dirty="0"/>
              <a:t>Edges: interactions</a:t>
            </a:r>
          </a:p>
          <a:p>
            <a:r>
              <a:rPr lang="en-US" dirty="0"/>
              <a:t>Functional modules</a:t>
            </a: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38200" y="6265177"/>
            <a:ext cx="3613412" cy="453339"/>
          </a:xfrm>
        </p:spPr>
        <p:txBody>
          <a:bodyPr/>
          <a:lstStyle/>
          <a:p>
            <a:r>
              <a:rPr lang="en-US"/>
              <a:t>J. </a:t>
            </a:r>
            <a:r>
              <a:rPr lang="en-US" dirty="0" err="1"/>
              <a:t>Leskovec</a:t>
            </a:r>
            <a:r>
              <a:rPr lang="en-US" dirty="0"/>
              <a:t>, A. </a:t>
            </a:r>
            <a:r>
              <a:rPr lang="en-US" dirty="0" err="1"/>
              <a:t>Rajaraman</a:t>
            </a:r>
            <a:r>
              <a:rPr lang="en-US" dirty="0"/>
              <a:t>, J. Ullman: Mining of Massive Datasets, http://</a:t>
            </a:r>
            <a:r>
              <a:rPr lang="en-US" dirty="0" err="1"/>
              <a:t>www.mmds.org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5903" y="1079716"/>
            <a:ext cx="6767897" cy="563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모서리가 둥근 사각형 설명선 6"/>
          <p:cNvSpPr/>
          <p:nvPr/>
        </p:nvSpPr>
        <p:spPr>
          <a:xfrm>
            <a:off x="8884679" y="1079716"/>
            <a:ext cx="3550096" cy="1398240"/>
          </a:xfrm>
          <a:prstGeom prst="wedgeRoundRectCallout">
            <a:avLst>
              <a:gd name="adj1" fmla="val -50445"/>
              <a:gd name="adj2" fmla="val 102609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>
                <a:solidFill>
                  <a:schemeClr val="tx1"/>
                </a:solidFill>
              </a:rPr>
              <a:t>Can we identify functional modules?</a:t>
            </a:r>
            <a:endParaRPr lang="ko-KR" altLang="en-US" sz="2800" b="1" dirty="0">
              <a:solidFill>
                <a:schemeClr val="tx1"/>
              </a:solidFill>
            </a:endParaRPr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955" y="1079716"/>
            <a:ext cx="6233120" cy="56330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13824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/>
      <p:bldP spid="5" grpId="0" animBg="1"/>
      <p:bldP spid="5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Facebook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1" y="1825625"/>
            <a:ext cx="3450807" cy="4351338"/>
          </a:xfrm>
        </p:spPr>
        <p:txBody>
          <a:bodyPr/>
          <a:lstStyle/>
          <a:p>
            <a:r>
              <a:rPr lang="en-US" dirty="0"/>
              <a:t>Social communities</a:t>
            </a:r>
          </a:p>
          <a:p>
            <a:pPr lvl="1"/>
            <a:r>
              <a:rPr lang="en-US" dirty="0"/>
              <a:t>Nodes: Facebook users</a:t>
            </a:r>
          </a:p>
          <a:p>
            <a:pPr lvl="1"/>
            <a:r>
              <a:rPr lang="en-US" dirty="0"/>
              <a:t>Edges: Friendships</a:t>
            </a: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4882657" y="1051784"/>
            <a:ext cx="6336704" cy="5558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모서리가 둥근 사각형 설명선 6"/>
          <p:cNvSpPr/>
          <p:nvPr/>
        </p:nvSpPr>
        <p:spPr>
          <a:xfrm>
            <a:off x="8445284" y="539048"/>
            <a:ext cx="3473896" cy="1398240"/>
          </a:xfrm>
          <a:prstGeom prst="wedgeRoundRectCallout">
            <a:avLst>
              <a:gd name="adj1" fmla="val -50445"/>
              <a:gd name="adj2" fmla="val 102609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>
                <a:solidFill>
                  <a:schemeClr val="tx1"/>
                </a:solidFill>
              </a:rPr>
              <a:t>Can we identify social communities?</a:t>
            </a:r>
            <a:endParaRPr lang="ko-KR" altLang="en-US" sz="2800" b="1" dirty="0">
              <a:solidFill>
                <a:schemeClr val="tx1"/>
              </a:solidFill>
            </a:endParaRP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0808" y="2036699"/>
            <a:ext cx="6947963" cy="47085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270048" y="3163303"/>
            <a:ext cx="2029915" cy="7103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>
            <a:normAutofit/>
          </a:bodyPr>
          <a:lstStyle/>
          <a:p>
            <a:r>
              <a:rPr lang="en-US" altLang="ko-KR" sz="2400" dirty="0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High school</a:t>
            </a:r>
            <a:endParaRPr lang="ko-KR" altLang="en-US" sz="2400" dirty="0">
              <a:solidFill>
                <a:srgbClr val="00B05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354069" y="3307559"/>
            <a:ext cx="2029915" cy="7103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>
            <a:normAutofit fontScale="92500" lnSpcReduction="10000"/>
          </a:bodyPr>
          <a:lstStyle/>
          <a:p>
            <a:r>
              <a:rPr lang="en-US" altLang="ko-KR" sz="2400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Summer</a:t>
            </a:r>
            <a:br>
              <a:rPr lang="en-US" altLang="ko-KR" sz="2400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</a:br>
            <a:r>
              <a:rPr lang="en-US" altLang="ko-KR" sz="2400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internship</a:t>
            </a:r>
            <a:endParaRPr lang="ko-KR" altLang="en-US" sz="2400" dirty="0">
              <a:solidFill>
                <a:schemeClr val="accent1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414801" y="4917019"/>
            <a:ext cx="2491259" cy="7103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>
            <a:normAutofit/>
          </a:bodyPr>
          <a:lstStyle/>
          <a:p>
            <a:r>
              <a:rPr lang="en-US" altLang="ko-KR" sz="24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Stanford (Squash)</a:t>
            </a:r>
            <a:endParaRPr lang="ko-KR" altLang="en-US" sz="2400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338812" y="4435320"/>
            <a:ext cx="2938385" cy="7103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>
            <a:normAutofit/>
          </a:bodyPr>
          <a:lstStyle/>
          <a:p>
            <a:r>
              <a:rPr lang="en-US" altLang="ko-KR" sz="2400" dirty="0">
                <a:solidFill>
                  <a:srgbClr val="996633"/>
                </a:solidFill>
                <a:latin typeface="Arial" pitchFamily="34" charset="0"/>
                <a:cs typeface="Arial" pitchFamily="34" charset="0"/>
              </a:rPr>
              <a:t>Stanford (Basketball)</a:t>
            </a:r>
            <a:endParaRPr lang="ko-KR" altLang="en-US" sz="2400" dirty="0">
              <a:solidFill>
                <a:srgbClr val="996633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847648" y="2377347"/>
            <a:ext cx="3204723" cy="52322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ko-KR" sz="2800" b="1" dirty="0"/>
              <a:t>Social communities</a:t>
            </a:r>
            <a:endParaRPr lang="ko-KR" altLang="en-US" sz="2800" b="1" dirty="0"/>
          </a:p>
        </p:txBody>
      </p:sp>
      <p:cxnSp>
        <p:nvCxnSpPr>
          <p:cNvPr id="12" name="직선 화살표 연결선 14"/>
          <p:cNvCxnSpPr/>
          <p:nvPr/>
        </p:nvCxnSpPr>
        <p:spPr>
          <a:xfrm>
            <a:off x="8108255" y="2919016"/>
            <a:ext cx="563116" cy="3048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1604253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5" grpId="1" animBg="1"/>
      <p:bldP spid="7" grpId="0"/>
      <p:bldP spid="8" grpId="0"/>
      <p:bldP spid="9" grpId="0"/>
      <p:bldP spid="10" grpId="0"/>
      <p:bldP spid="1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Blogs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/>
          <a:srcRect l="470" t="16584" r="45946" b="24975"/>
          <a:stretch>
            <a:fillRect/>
          </a:stretch>
        </p:blipFill>
        <p:spPr bwMode="auto">
          <a:xfrm>
            <a:off x="2913682" y="617349"/>
            <a:ext cx="8921578" cy="579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6994033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Blogs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/>
          <a:srcRect l="16921" t="21323" r="14454" b="11550"/>
          <a:stretch>
            <a:fillRect/>
          </a:stretch>
        </p:blipFill>
        <p:spPr bwMode="auto">
          <a:xfrm>
            <a:off x="2727702" y="1027906"/>
            <a:ext cx="9031045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885974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1259</TotalTime>
  <Words>1737</Words>
  <Application>Microsoft Macintosh PowerPoint</Application>
  <PresentationFormat>Widescreen</PresentationFormat>
  <Paragraphs>357</Paragraphs>
  <Slides>42</Slides>
  <Notes>11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8" baseType="lpstr">
      <vt:lpstr>Arial</vt:lpstr>
      <vt:lpstr>Calibri</vt:lpstr>
      <vt:lpstr>Calibri Light</vt:lpstr>
      <vt:lpstr>Times New Roman</vt:lpstr>
      <vt:lpstr>Office Theme</vt:lpstr>
      <vt:lpstr>Equation</vt:lpstr>
      <vt:lpstr>Graphs</vt:lpstr>
      <vt:lpstr>Why graphs?</vt:lpstr>
      <vt:lpstr>Properties of Graphs</vt:lpstr>
      <vt:lpstr>Properties of Graphs</vt:lpstr>
      <vt:lpstr>Properties of Graphs</vt:lpstr>
      <vt:lpstr>Biology</vt:lpstr>
      <vt:lpstr>Facebook</vt:lpstr>
      <vt:lpstr>Blogs</vt:lpstr>
      <vt:lpstr>Blogs</vt:lpstr>
      <vt:lpstr>Graph Models</vt:lpstr>
      <vt:lpstr>Erdos-Renyi graphs</vt:lpstr>
      <vt:lpstr>Erdos-Renyi graphs</vt:lpstr>
      <vt:lpstr>Erdos-Renyi graphs</vt:lpstr>
      <vt:lpstr>PowerPoint Presentation</vt:lpstr>
      <vt:lpstr>Illustrations of the Small World</vt:lpstr>
      <vt:lpstr>PowerPoint Presentation</vt:lpstr>
      <vt:lpstr>PowerPoint Presentation</vt:lpstr>
      <vt:lpstr>Erdos-Renyi graphs</vt:lpstr>
      <vt:lpstr>Degree distribution</vt:lpstr>
      <vt:lpstr>Degree distribution</vt:lpstr>
      <vt:lpstr>PowerPoint Presentation</vt:lpstr>
      <vt:lpstr>PowerPoint Presentation</vt:lpstr>
      <vt:lpstr>Graphs</vt:lpstr>
      <vt:lpstr>Graphs</vt:lpstr>
      <vt:lpstr>Barabasi-Albert Networks</vt:lpstr>
      <vt:lpstr>PowerPoint Presentation</vt:lpstr>
      <vt:lpstr>Graphs</vt:lpstr>
      <vt:lpstr>Homophily</vt:lpstr>
      <vt:lpstr>Homophily</vt:lpstr>
      <vt:lpstr>Watts-Strogatz model</vt:lpstr>
      <vt:lpstr>PowerPoint Presentation</vt:lpstr>
      <vt:lpstr>Google’s PageRank</vt:lpstr>
      <vt:lpstr>Google’s PageRank</vt:lpstr>
      <vt:lpstr>Google’s PageRank (Brin &amp; Page, http://www-db.stanford.edu/~backrub/google.html)</vt:lpstr>
      <vt:lpstr>Random Walks</vt:lpstr>
      <vt:lpstr>Random Walks: PageRank</vt:lpstr>
      <vt:lpstr>Random Walks: PageRank</vt:lpstr>
      <vt:lpstr>Graph = Matrix Vector = Node  Weight</vt:lpstr>
      <vt:lpstr>PageRank</vt:lpstr>
      <vt:lpstr>Next: spectral clustering!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Graphs</dc:title>
  <dc:creator>Shannon Quinn</dc:creator>
  <cp:lastModifiedBy>Shannon Quinn</cp:lastModifiedBy>
  <cp:revision>44</cp:revision>
  <dcterms:created xsi:type="dcterms:W3CDTF">2017-09-24T18:20:04Z</dcterms:created>
  <dcterms:modified xsi:type="dcterms:W3CDTF">2023-09-21T17:20:56Z</dcterms:modified>
</cp:coreProperties>
</file>